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9"/>
  </p:notesMasterIdLst>
  <p:handoutMasterIdLst>
    <p:handoutMasterId r:id="rId60"/>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3" r:id="rId45"/>
    <p:sldId id="304" r:id="rId46"/>
    <p:sldId id="305" r:id="rId47"/>
    <p:sldId id="306" r:id="rId48"/>
    <p:sldId id="307" r:id="rId49"/>
    <p:sldId id="308" r:id="rId50"/>
    <p:sldId id="309" r:id="rId51"/>
    <p:sldId id="310" r:id="rId52"/>
    <p:sldId id="311" r:id="rId53"/>
    <p:sldId id="313" r:id="rId54"/>
    <p:sldId id="316" r:id="rId55"/>
    <p:sldId id="317" r:id="rId56"/>
    <p:sldId id="318" r:id="rId57"/>
    <p:sldId id="319"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2787"/>
    <p:restoredTop sz="90929"/>
  </p:normalViewPr>
  <p:slideViewPr>
    <p:cSldViewPr>
      <p:cViewPr varScale="1">
        <p:scale>
          <a:sx n="57" d="100"/>
          <a:sy n="57" d="100"/>
        </p:scale>
        <p:origin x="-107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28746-70AF-4E61-88DB-94AE0CF0602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FC985D7-EFB6-4BA2-9B2C-7F49BB0F69D3}">
      <dgm:prSet phldrT="[Text]"/>
      <dgm:spPr/>
      <dgm:t>
        <a:bodyPr/>
        <a:lstStyle/>
        <a:p>
          <a:r>
            <a:rPr lang="en-US" dirty="0" smtClean="0"/>
            <a:t>Consistency</a:t>
          </a:r>
          <a:endParaRPr lang="en-US" dirty="0"/>
        </a:p>
      </dgm:t>
    </dgm:pt>
    <dgm:pt modelId="{1558E967-B643-462F-8690-826F39BC427B}" type="parTrans" cxnId="{23B616DA-B4AE-4F4E-8F02-61F2E6D03F9C}">
      <dgm:prSet/>
      <dgm:spPr/>
      <dgm:t>
        <a:bodyPr/>
        <a:lstStyle/>
        <a:p>
          <a:endParaRPr lang="en-US"/>
        </a:p>
      </dgm:t>
    </dgm:pt>
    <dgm:pt modelId="{DB4C8E26-D42A-4633-A2EE-CA1A69D1AF90}" type="sibTrans" cxnId="{23B616DA-B4AE-4F4E-8F02-61F2E6D03F9C}">
      <dgm:prSet/>
      <dgm:spPr/>
      <dgm:t>
        <a:bodyPr/>
        <a:lstStyle/>
        <a:p>
          <a:endParaRPr lang="en-US"/>
        </a:p>
      </dgm:t>
    </dgm:pt>
    <dgm:pt modelId="{0DA322A1-CD36-4347-A1FA-64DCB4D2E936}">
      <dgm:prSet phldrT="[Text]" custT="1"/>
      <dgm:spPr/>
      <dgm:t>
        <a:bodyPr/>
        <a:lstStyle/>
        <a:p>
          <a:r>
            <a:rPr lang="en-US" sz="1800" dirty="0" smtClean="0">
              <a:solidFill>
                <a:schemeClr val="accent4">
                  <a:lumMod val="10000"/>
                </a:schemeClr>
              </a:solidFill>
            </a:rPr>
            <a:t>Before this initiative, every state had its own set of academic standards with different expectations of student performance. To date, 45</a:t>
          </a:r>
          <a:r>
            <a:rPr lang="en-US" sz="1800" dirty="0" smtClean="0">
              <a:solidFill>
                <a:srgbClr val="FF0000"/>
              </a:solidFill>
            </a:rPr>
            <a:t> </a:t>
          </a:r>
          <a:r>
            <a:rPr lang="en-US" sz="1800" dirty="0" smtClean="0">
              <a:solidFill>
                <a:schemeClr val="accent4">
                  <a:lumMod val="10000"/>
                </a:schemeClr>
              </a:solidFill>
            </a:rPr>
            <a:t>states have adopted the Common Core Standards.</a:t>
          </a:r>
          <a:endParaRPr lang="en-US" sz="1800" dirty="0">
            <a:solidFill>
              <a:schemeClr val="accent4">
                <a:lumMod val="10000"/>
              </a:schemeClr>
            </a:solidFill>
          </a:endParaRPr>
        </a:p>
      </dgm:t>
    </dgm:pt>
    <dgm:pt modelId="{C69FD25D-97B8-4F5F-8510-B5D09035423D}" type="parTrans" cxnId="{1C542720-4B13-4001-B61F-83C9E5B26819}">
      <dgm:prSet/>
      <dgm:spPr/>
      <dgm:t>
        <a:bodyPr/>
        <a:lstStyle/>
        <a:p>
          <a:endParaRPr lang="en-US"/>
        </a:p>
      </dgm:t>
    </dgm:pt>
    <dgm:pt modelId="{87DBEFD7-E8B4-4CF6-B0F8-925445FD32AE}" type="sibTrans" cxnId="{1C542720-4B13-4001-B61F-83C9E5B26819}">
      <dgm:prSet/>
      <dgm:spPr/>
      <dgm:t>
        <a:bodyPr/>
        <a:lstStyle/>
        <a:p>
          <a:endParaRPr lang="en-US"/>
        </a:p>
      </dgm:t>
    </dgm:pt>
    <dgm:pt modelId="{5C8B308C-6FC8-405A-BC06-7E0F1047A94A}">
      <dgm:prSet phldrT="[Text]"/>
      <dgm:spPr/>
      <dgm:t>
        <a:bodyPr/>
        <a:lstStyle/>
        <a:p>
          <a:r>
            <a:rPr lang="en-US" dirty="0" smtClean="0"/>
            <a:t>Equity</a:t>
          </a:r>
          <a:endParaRPr lang="en-US" dirty="0"/>
        </a:p>
      </dgm:t>
    </dgm:pt>
    <dgm:pt modelId="{1C0065E1-4D99-45BF-A9B5-DF03EA3A1270}" type="parTrans" cxnId="{8356683B-ECD6-4644-937C-9BC0D4E82761}">
      <dgm:prSet/>
      <dgm:spPr/>
      <dgm:t>
        <a:bodyPr/>
        <a:lstStyle/>
        <a:p>
          <a:endParaRPr lang="en-US"/>
        </a:p>
      </dgm:t>
    </dgm:pt>
    <dgm:pt modelId="{703806A4-C88F-4D4E-9EAD-4F7B21CFFFCA}" type="sibTrans" cxnId="{8356683B-ECD6-4644-937C-9BC0D4E82761}">
      <dgm:prSet/>
      <dgm:spPr/>
      <dgm:t>
        <a:bodyPr/>
        <a:lstStyle/>
        <a:p>
          <a:endParaRPr lang="en-US"/>
        </a:p>
      </dgm:t>
    </dgm:pt>
    <dgm:pt modelId="{CE3B90A5-D222-4A1B-8B1F-49B4F20FCF46}">
      <dgm:prSet phldrT="[Text]" custT="1"/>
      <dgm:spPr/>
      <dgm:t>
        <a:bodyPr/>
        <a:lstStyle/>
        <a:p>
          <a:r>
            <a:rPr lang="en-US" sz="1800" dirty="0" smtClean="0">
              <a:solidFill>
                <a:schemeClr val="accent4">
                  <a:lumMod val="10000"/>
                </a:schemeClr>
              </a:solidFill>
            </a:rPr>
            <a:t>Common standards can help create more equal access to an excellent education.</a:t>
          </a:r>
          <a:endParaRPr lang="en-US" sz="1800" dirty="0">
            <a:solidFill>
              <a:schemeClr val="accent4">
                <a:lumMod val="10000"/>
              </a:schemeClr>
            </a:solidFill>
          </a:endParaRPr>
        </a:p>
      </dgm:t>
    </dgm:pt>
    <dgm:pt modelId="{EA1FD0FF-D9EA-407F-9F9E-D61729560120}" type="parTrans" cxnId="{F5648919-BD48-4429-BDC9-E02D5D00B034}">
      <dgm:prSet/>
      <dgm:spPr/>
      <dgm:t>
        <a:bodyPr/>
        <a:lstStyle/>
        <a:p>
          <a:endParaRPr lang="en-US"/>
        </a:p>
      </dgm:t>
    </dgm:pt>
    <dgm:pt modelId="{9D3480C6-0FBE-4CE8-A7AD-246FDD31570E}" type="sibTrans" cxnId="{F5648919-BD48-4429-BDC9-E02D5D00B034}">
      <dgm:prSet/>
      <dgm:spPr/>
      <dgm:t>
        <a:bodyPr/>
        <a:lstStyle/>
        <a:p>
          <a:endParaRPr lang="en-US"/>
        </a:p>
      </dgm:t>
    </dgm:pt>
    <dgm:pt modelId="{DD59B2A1-D6DC-4475-B799-31E276C7F633}">
      <dgm:prSet phldrT="[Text]"/>
      <dgm:spPr/>
      <dgm:t>
        <a:bodyPr/>
        <a:lstStyle/>
        <a:p>
          <a:r>
            <a:rPr lang="en-US" dirty="0" smtClean="0"/>
            <a:t>Competition</a:t>
          </a:r>
          <a:endParaRPr lang="en-US" dirty="0"/>
        </a:p>
      </dgm:t>
    </dgm:pt>
    <dgm:pt modelId="{319A1B50-FB79-47F7-947A-28A04352E447}" type="parTrans" cxnId="{1E1685F1-2834-4603-A4E3-7DBC12C454B2}">
      <dgm:prSet/>
      <dgm:spPr/>
      <dgm:t>
        <a:bodyPr/>
        <a:lstStyle/>
        <a:p>
          <a:endParaRPr lang="en-US"/>
        </a:p>
      </dgm:t>
    </dgm:pt>
    <dgm:pt modelId="{8EDB2560-7837-4A70-9757-5FF58E26B50E}" type="sibTrans" cxnId="{1E1685F1-2834-4603-A4E3-7DBC12C454B2}">
      <dgm:prSet/>
      <dgm:spPr/>
      <dgm:t>
        <a:bodyPr/>
        <a:lstStyle/>
        <a:p>
          <a:endParaRPr lang="en-US"/>
        </a:p>
      </dgm:t>
    </dgm:pt>
    <dgm:pt modelId="{01FF913B-046F-4D9E-BF24-01DEEC5D867A}">
      <dgm:prSet phldrT="[Text]" custT="1"/>
      <dgm:spPr/>
      <dgm:t>
        <a:bodyPr/>
        <a:lstStyle/>
        <a:p>
          <a:r>
            <a:rPr lang="en-US" sz="1800" dirty="0" smtClean="0">
              <a:solidFill>
                <a:schemeClr val="accent4">
                  <a:lumMod val="10000"/>
                </a:schemeClr>
              </a:solidFill>
            </a:rPr>
            <a:t>All students must be prepared to compete not only with their American peers, but also with students from around the world. </a:t>
          </a:r>
          <a:endParaRPr lang="en-US" sz="1800" dirty="0">
            <a:solidFill>
              <a:schemeClr val="accent4">
                <a:lumMod val="10000"/>
              </a:schemeClr>
            </a:solidFill>
          </a:endParaRPr>
        </a:p>
      </dgm:t>
    </dgm:pt>
    <dgm:pt modelId="{1827A8DD-C395-405D-B512-8638659E014C}" type="parTrans" cxnId="{B697F3EA-67AB-4C6F-BAFF-DBCE98402668}">
      <dgm:prSet/>
      <dgm:spPr/>
      <dgm:t>
        <a:bodyPr/>
        <a:lstStyle/>
        <a:p>
          <a:endParaRPr lang="en-US"/>
        </a:p>
      </dgm:t>
    </dgm:pt>
    <dgm:pt modelId="{8534779D-D858-42A0-B1EA-2A4A0FB1F86B}" type="sibTrans" cxnId="{B697F3EA-67AB-4C6F-BAFF-DBCE98402668}">
      <dgm:prSet/>
      <dgm:spPr/>
      <dgm:t>
        <a:bodyPr/>
        <a:lstStyle/>
        <a:p>
          <a:endParaRPr lang="en-US"/>
        </a:p>
      </dgm:t>
    </dgm:pt>
    <dgm:pt modelId="{5A5F30DA-78F5-4D88-BBC1-A68395554AB3}">
      <dgm:prSet phldrT="[Text]"/>
      <dgm:spPr/>
      <dgm:t>
        <a:bodyPr/>
        <a:lstStyle/>
        <a:p>
          <a:r>
            <a:rPr lang="en-US" dirty="0" smtClean="0"/>
            <a:t> Clarity</a:t>
          </a:r>
          <a:endParaRPr lang="en-US" dirty="0"/>
        </a:p>
      </dgm:t>
    </dgm:pt>
    <dgm:pt modelId="{6CF0DB83-2E1C-465A-9CBA-7F922F55D8F9}" type="parTrans" cxnId="{CBE485DF-CE3F-4A2A-82FC-032578164A21}">
      <dgm:prSet/>
      <dgm:spPr/>
      <dgm:t>
        <a:bodyPr/>
        <a:lstStyle/>
        <a:p>
          <a:endParaRPr lang="en-US"/>
        </a:p>
      </dgm:t>
    </dgm:pt>
    <dgm:pt modelId="{3B84677D-4C34-4EC4-87CA-B3491F3811E3}" type="sibTrans" cxnId="{CBE485DF-CE3F-4A2A-82FC-032578164A21}">
      <dgm:prSet/>
      <dgm:spPr/>
      <dgm:t>
        <a:bodyPr/>
        <a:lstStyle/>
        <a:p>
          <a:endParaRPr lang="en-US"/>
        </a:p>
      </dgm:t>
    </dgm:pt>
    <dgm:pt modelId="{3ED1E661-2414-4C46-B3F0-AA905B067F76}">
      <dgm:prSet phldrT="[Text]" custT="1"/>
      <dgm:spPr/>
      <dgm:t>
        <a:bodyPr/>
        <a:lstStyle/>
        <a:p>
          <a:r>
            <a:rPr lang="en-US" sz="1800" dirty="0" smtClean="0">
              <a:solidFill>
                <a:schemeClr val="accent4">
                  <a:lumMod val="10000"/>
                </a:schemeClr>
              </a:solidFill>
            </a:rPr>
            <a:t>Clear and coherent standards will help students (and parents and teachers) understand what is expected of them.</a:t>
          </a:r>
          <a:endParaRPr lang="en-US" sz="1800" dirty="0">
            <a:solidFill>
              <a:schemeClr val="accent4">
                <a:lumMod val="10000"/>
              </a:schemeClr>
            </a:solidFill>
          </a:endParaRPr>
        </a:p>
      </dgm:t>
    </dgm:pt>
    <dgm:pt modelId="{F00DF078-640C-436C-A1A4-FB3FD8137DB4}" type="parTrans" cxnId="{D1EDD76E-204F-4261-82AF-6B393607690D}">
      <dgm:prSet/>
      <dgm:spPr/>
      <dgm:t>
        <a:bodyPr/>
        <a:lstStyle/>
        <a:p>
          <a:endParaRPr lang="en-US"/>
        </a:p>
      </dgm:t>
    </dgm:pt>
    <dgm:pt modelId="{62716BE6-39AD-4BD9-B057-C14A541E89AE}" type="sibTrans" cxnId="{D1EDD76E-204F-4261-82AF-6B393607690D}">
      <dgm:prSet/>
      <dgm:spPr/>
      <dgm:t>
        <a:bodyPr/>
        <a:lstStyle/>
        <a:p>
          <a:endParaRPr lang="en-US"/>
        </a:p>
      </dgm:t>
    </dgm:pt>
    <dgm:pt modelId="{F3CD7DDB-A105-45D6-A8F8-6A067834DFA8}">
      <dgm:prSet phldrT="[Text]"/>
      <dgm:spPr/>
      <dgm:t>
        <a:bodyPr/>
        <a:lstStyle/>
        <a:p>
          <a:r>
            <a:rPr lang="en-US" dirty="0" smtClean="0"/>
            <a:t> Collaboration</a:t>
          </a:r>
          <a:endParaRPr lang="en-US" dirty="0"/>
        </a:p>
      </dgm:t>
    </dgm:pt>
    <dgm:pt modelId="{3A7FDDA0-70A0-4C9B-9932-0143B42287EB}" type="parTrans" cxnId="{0916D5A7-6ABA-427B-B747-D54CF4554604}">
      <dgm:prSet/>
      <dgm:spPr/>
      <dgm:t>
        <a:bodyPr/>
        <a:lstStyle/>
        <a:p>
          <a:endParaRPr lang="en-US"/>
        </a:p>
      </dgm:t>
    </dgm:pt>
    <dgm:pt modelId="{340AE1DB-DEEB-4FF8-883A-A6AB06EECD53}" type="sibTrans" cxnId="{0916D5A7-6ABA-427B-B747-D54CF4554604}">
      <dgm:prSet/>
      <dgm:spPr/>
      <dgm:t>
        <a:bodyPr/>
        <a:lstStyle/>
        <a:p>
          <a:endParaRPr lang="en-US"/>
        </a:p>
      </dgm:t>
    </dgm:pt>
    <dgm:pt modelId="{F52D136C-3015-4559-868E-814C6B2285EA}">
      <dgm:prSet phldrT="[Text]" custT="1"/>
      <dgm:spPr/>
      <dgm:t>
        <a:bodyPr/>
        <a:lstStyle/>
        <a:p>
          <a:r>
            <a:rPr lang="en-US" sz="1800" dirty="0" smtClean="0">
              <a:solidFill>
                <a:schemeClr val="accent4">
                  <a:lumMod val="10000"/>
                </a:schemeClr>
              </a:solidFill>
            </a:rPr>
            <a:t>Common Standards create a foundation for districts and states to work collaboratively.</a:t>
          </a:r>
          <a:endParaRPr lang="en-US" sz="1200" dirty="0"/>
        </a:p>
      </dgm:t>
    </dgm:pt>
    <dgm:pt modelId="{344C9D78-748B-427B-85E3-7C29B39BDA63}" type="parTrans" cxnId="{0A3FE33C-A597-4A60-B415-35FC4F1C698C}">
      <dgm:prSet/>
      <dgm:spPr/>
      <dgm:t>
        <a:bodyPr/>
        <a:lstStyle/>
        <a:p>
          <a:endParaRPr lang="en-US"/>
        </a:p>
      </dgm:t>
    </dgm:pt>
    <dgm:pt modelId="{248500C6-FA4C-471E-AAB3-1C821AAD677F}" type="sibTrans" cxnId="{0A3FE33C-A597-4A60-B415-35FC4F1C698C}">
      <dgm:prSet/>
      <dgm:spPr/>
      <dgm:t>
        <a:bodyPr/>
        <a:lstStyle/>
        <a:p>
          <a:endParaRPr lang="en-US"/>
        </a:p>
      </dgm:t>
    </dgm:pt>
    <dgm:pt modelId="{7F724484-942E-42F7-BB8B-691BD3A4A348}" type="pres">
      <dgm:prSet presAssocID="{33828746-70AF-4E61-88DB-94AE0CF0602B}" presName="Name0" presStyleCnt="0">
        <dgm:presLayoutVars>
          <dgm:dir/>
          <dgm:animLvl val="lvl"/>
          <dgm:resizeHandles val="exact"/>
        </dgm:presLayoutVars>
      </dgm:prSet>
      <dgm:spPr/>
      <dgm:t>
        <a:bodyPr/>
        <a:lstStyle/>
        <a:p>
          <a:endParaRPr lang="en-US"/>
        </a:p>
      </dgm:t>
    </dgm:pt>
    <dgm:pt modelId="{F9B245CB-924C-4BB5-AED6-096BBBAB83D9}" type="pres">
      <dgm:prSet presAssocID="{FFC985D7-EFB6-4BA2-9B2C-7F49BB0F69D3}" presName="linNode" presStyleCnt="0"/>
      <dgm:spPr/>
    </dgm:pt>
    <dgm:pt modelId="{2B8A9FC9-EC4D-47CE-993E-6CBB66FD7DD9}" type="pres">
      <dgm:prSet presAssocID="{FFC985D7-EFB6-4BA2-9B2C-7F49BB0F69D3}" presName="parentText" presStyleLbl="node1" presStyleIdx="0" presStyleCnt="5" custScaleX="78656" custScaleY="119597" custLinFactNeighborX="-4834" custLinFactNeighborY="782">
        <dgm:presLayoutVars>
          <dgm:chMax val="1"/>
          <dgm:bulletEnabled val="1"/>
        </dgm:presLayoutVars>
      </dgm:prSet>
      <dgm:spPr/>
      <dgm:t>
        <a:bodyPr/>
        <a:lstStyle/>
        <a:p>
          <a:endParaRPr lang="en-US"/>
        </a:p>
      </dgm:t>
    </dgm:pt>
    <dgm:pt modelId="{7E15C4C9-EAAF-47F4-B18B-A9133E42EE67}" type="pres">
      <dgm:prSet presAssocID="{FFC985D7-EFB6-4BA2-9B2C-7F49BB0F69D3}" presName="descendantText" presStyleLbl="alignAccFollowNode1" presStyleIdx="0" presStyleCnt="5" custScaleX="109682" custScaleY="169655">
        <dgm:presLayoutVars>
          <dgm:bulletEnabled val="1"/>
        </dgm:presLayoutVars>
      </dgm:prSet>
      <dgm:spPr/>
      <dgm:t>
        <a:bodyPr/>
        <a:lstStyle/>
        <a:p>
          <a:endParaRPr lang="en-US"/>
        </a:p>
      </dgm:t>
    </dgm:pt>
    <dgm:pt modelId="{14A48FF5-7118-4486-B76A-FC4638E0745E}" type="pres">
      <dgm:prSet presAssocID="{DB4C8E26-D42A-4633-A2EE-CA1A69D1AF90}" presName="sp" presStyleCnt="0"/>
      <dgm:spPr/>
    </dgm:pt>
    <dgm:pt modelId="{6295059E-B1E4-496E-AD64-4C7CBF878246}" type="pres">
      <dgm:prSet presAssocID="{5C8B308C-6FC8-405A-BC06-7E0F1047A94A}" presName="linNode" presStyleCnt="0"/>
      <dgm:spPr/>
    </dgm:pt>
    <dgm:pt modelId="{5A6235EE-071C-4255-8E15-787A9098B6F9}" type="pres">
      <dgm:prSet presAssocID="{5C8B308C-6FC8-405A-BC06-7E0F1047A94A}" presName="parentText" presStyleLbl="node1" presStyleIdx="1" presStyleCnt="5" custScaleX="78656" custLinFactNeighborX="-4834">
        <dgm:presLayoutVars>
          <dgm:chMax val="1"/>
          <dgm:bulletEnabled val="1"/>
        </dgm:presLayoutVars>
      </dgm:prSet>
      <dgm:spPr/>
      <dgm:t>
        <a:bodyPr/>
        <a:lstStyle/>
        <a:p>
          <a:endParaRPr lang="en-US"/>
        </a:p>
      </dgm:t>
    </dgm:pt>
    <dgm:pt modelId="{E5559B5D-CAAE-4A68-83FF-ABB05BCDF5B7}" type="pres">
      <dgm:prSet presAssocID="{5C8B308C-6FC8-405A-BC06-7E0F1047A94A}" presName="descendantText" presStyleLbl="alignAccFollowNode1" presStyleIdx="1" presStyleCnt="5" custScaleX="109682">
        <dgm:presLayoutVars>
          <dgm:bulletEnabled val="1"/>
        </dgm:presLayoutVars>
      </dgm:prSet>
      <dgm:spPr/>
      <dgm:t>
        <a:bodyPr/>
        <a:lstStyle/>
        <a:p>
          <a:endParaRPr lang="en-US"/>
        </a:p>
      </dgm:t>
    </dgm:pt>
    <dgm:pt modelId="{8BECA038-65BE-4A12-AD3E-0DCBF4B95BB5}" type="pres">
      <dgm:prSet presAssocID="{703806A4-C88F-4D4E-9EAD-4F7B21CFFFCA}" presName="sp" presStyleCnt="0"/>
      <dgm:spPr/>
    </dgm:pt>
    <dgm:pt modelId="{D44A297F-BC9A-4284-A869-81824FEBF3CE}" type="pres">
      <dgm:prSet presAssocID="{DD59B2A1-D6DC-4475-B799-31E276C7F633}" presName="linNode" presStyleCnt="0"/>
      <dgm:spPr/>
    </dgm:pt>
    <dgm:pt modelId="{7E391459-DDB2-4B84-9E83-822D266518FD}" type="pres">
      <dgm:prSet presAssocID="{DD59B2A1-D6DC-4475-B799-31E276C7F633}" presName="parentText" presStyleLbl="node1" presStyleIdx="2" presStyleCnt="5" custScaleX="78656" custLinFactNeighborX="-4834">
        <dgm:presLayoutVars>
          <dgm:chMax val="1"/>
          <dgm:bulletEnabled val="1"/>
        </dgm:presLayoutVars>
      </dgm:prSet>
      <dgm:spPr/>
      <dgm:t>
        <a:bodyPr/>
        <a:lstStyle/>
        <a:p>
          <a:endParaRPr lang="en-US"/>
        </a:p>
      </dgm:t>
    </dgm:pt>
    <dgm:pt modelId="{7A2EFF3D-BAEE-4828-AC94-97FE4F629A79}" type="pres">
      <dgm:prSet presAssocID="{DD59B2A1-D6DC-4475-B799-31E276C7F633}" presName="descendantText" presStyleLbl="alignAccFollowNode1" presStyleIdx="2" presStyleCnt="5" custScaleX="109682">
        <dgm:presLayoutVars>
          <dgm:bulletEnabled val="1"/>
        </dgm:presLayoutVars>
      </dgm:prSet>
      <dgm:spPr/>
      <dgm:t>
        <a:bodyPr/>
        <a:lstStyle/>
        <a:p>
          <a:endParaRPr lang="en-US"/>
        </a:p>
      </dgm:t>
    </dgm:pt>
    <dgm:pt modelId="{F69EBE98-BD91-49F3-BBFB-6DE969AB375C}" type="pres">
      <dgm:prSet presAssocID="{8EDB2560-7837-4A70-9757-5FF58E26B50E}" presName="sp" presStyleCnt="0"/>
      <dgm:spPr/>
    </dgm:pt>
    <dgm:pt modelId="{197231F6-FC62-429A-B4CA-EB73FB30D326}" type="pres">
      <dgm:prSet presAssocID="{5A5F30DA-78F5-4D88-BBC1-A68395554AB3}" presName="linNode" presStyleCnt="0"/>
      <dgm:spPr/>
    </dgm:pt>
    <dgm:pt modelId="{090864C0-5D78-4570-954D-726A0F49DB0F}" type="pres">
      <dgm:prSet presAssocID="{5A5F30DA-78F5-4D88-BBC1-A68395554AB3}" presName="parentText" presStyleLbl="node1" presStyleIdx="3" presStyleCnt="5" custScaleX="78656" custLinFactNeighborX="-4834">
        <dgm:presLayoutVars>
          <dgm:chMax val="1"/>
          <dgm:bulletEnabled val="1"/>
        </dgm:presLayoutVars>
      </dgm:prSet>
      <dgm:spPr/>
      <dgm:t>
        <a:bodyPr/>
        <a:lstStyle/>
        <a:p>
          <a:endParaRPr lang="en-US"/>
        </a:p>
      </dgm:t>
    </dgm:pt>
    <dgm:pt modelId="{7AA6E5F2-C2DC-4E73-9EFE-DE6CC1D740DE}" type="pres">
      <dgm:prSet presAssocID="{5A5F30DA-78F5-4D88-BBC1-A68395554AB3}" presName="descendantText" presStyleLbl="alignAccFollowNode1" presStyleIdx="3" presStyleCnt="5" custScaleX="109682" custLinFactNeighborX="297" custLinFactNeighborY="2528">
        <dgm:presLayoutVars>
          <dgm:bulletEnabled val="1"/>
        </dgm:presLayoutVars>
      </dgm:prSet>
      <dgm:spPr/>
      <dgm:t>
        <a:bodyPr/>
        <a:lstStyle/>
        <a:p>
          <a:endParaRPr lang="en-US"/>
        </a:p>
      </dgm:t>
    </dgm:pt>
    <dgm:pt modelId="{8F947280-9C14-4B51-87A9-FBABED4276C5}" type="pres">
      <dgm:prSet presAssocID="{3B84677D-4C34-4EC4-87CA-B3491F3811E3}" presName="sp" presStyleCnt="0"/>
      <dgm:spPr/>
    </dgm:pt>
    <dgm:pt modelId="{638E4264-A85D-4691-9E4A-C1E385AD8B40}" type="pres">
      <dgm:prSet presAssocID="{F3CD7DDB-A105-45D6-A8F8-6A067834DFA8}" presName="linNode" presStyleCnt="0"/>
      <dgm:spPr/>
    </dgm:pt>
    <dgm:pt modelId="{BD01E6F5-0854-42F5-A002-869A8B40B7F8}" type="pres">
      <dgm:prSet presAssocID="{F3CD7DDB-A105-45D6-A8F8-6A067834DFA8}" presName="parentText" presStyleLbl="node1" presStyleIdx="4" presStyleCnt="5" custScaleX="78656" custLinFactNeighborX="-5509" custLinFactNeighborY="-3033">
        <dgm:presLayoutVars>
          <dgm:chMax val="1"/>
          <dgm:bulletEnabled val="1"/>
        </dgm:presLayoutVars>
      </dgm:prSet>
      <dgm:spPr/>
      <dgm:t>
        <a:bodyPr/>
        <a:lstStyle/>
        <a:p>
          <a:endParaRPr lang="en-US"/>
        </a:p>
      </dgm:t>
    </dgm:pt>
    <dgm:pt modelId="{10B4B37D-64C9-4A28-B99D-D14F13E5F724}" type="pres">
      <dgm:prSet presAssocID="{F3CD7DDB-A105-45D6-A8F8-6A067834DFA8}" presName="descendantText" presStyleLbl="alignAccFollowNode1" presStyleIdx="4" presStyleCnt="5" custScaleX="109682" custScaleY="120493">
        <dgm:presLayoutVars>
          <dgm:bulletEnabled val="1"/>
        </dgm:presLayoutVars>
      </dgm:prSet>
      <dgm:spPr/>
      <dgm:t>
        <a:bodyPr/>
        <a:lstStyle/>
        <a:p>
          <a:endParaRPr lang="en-US"/>
        </a:p>
      </dgm:t>
    </dgm:pt>
  </dgm:ptLst>
  <dgm:cxnLst>
    <dgm:cxn modelId="{4A38B65A-7037-4D8E-8DB4-D0E1AACD8244}" type="presOf" srcId="{5C8B308C-6FC8-405A-BC06-7E0F1047A94A}" destId="{5A6235EE-071C-4255-8E15-787A9098B6F9}" srcOrd="0" destOrd="0" presId="urn:microsoft.com/office/officeart/2005/8/layout/vList5"/>
    <dgm:cxn modelId="{A902A38F-8EFE-4C2B-A884-D6630B85992C}" type="presOf" srcId="{CE3B90A5-D222-4A1B-8B1F-49B4F20FCF46}" destId="{E5559B5D-CAAE-4A68-83FF-ABB05BCDF5B7}" srcOrd="0" destOrd="0" presId="urn:microsoft.com/office/officeart/2005/8/layout/vList5"/>
    <dgm:cxn modelId="{1C542720-4B13-4001-B61F-83C9E5B26819}" srcId="{FFC985D7-EFB6-4BA2-9B2C-7F49BB0F69D3}" destId="{0DA322A1-CD36-4347-A1FA-64DCB4D2E936}" srcOrd="0" destOrd="0" parTransId="{C69FD25D-97B8-4F5F-8510-B5D09035423D}" sibTransId="{87DBEFD7-E8B4-4CF6-B0F8-925445FD32AE}"/>
    <dgm:cxn modelId="{12FC2BA3-31D0-450D-B456-F1C3C5C4A3F0}" type="presOf" srcId="{01FF913B-046F-4D9E-BF24-01DEEC5D867A}" destId="{7A2EFF3D-BAEE-4828-AC94-97FE4F629A79}" srcOrd="0" destOrd="0" presId="urn:microsoft.com/office/officeart/2005/8/layout/vList5"/>
    <dgm:cxn modelId="{29BBCBE3-5C4B-45A8-B5DB-FE0896F06691}" type="presOf" srcId="{3ED1E661-2414-4C46-B3F0-AA905B067F76}" destId="{7AA6E5F2-C2DC-4E73-9EFE-DE6CC1D740DE}" srcOrd="0" destOrd="0" presId="urn:microsoft.com/office/officeart/2005/8/layout/vList5"/>
    <dgm:cxn modelId="{09CCEEA5-2E33-4088-AEF4-D1660D126625}" type="presOf" srcId="{F3CD7DDB-A105-45D6-A8F8-6A067834DFA8}" destId="{BD01E6F5-0854-42F5-A002-869A8B40B7F8}" srcOrd="0" destOrd="0" presId="urn:microsoft.com/office/officeart/2005/8/layout/vList5"/>
    <dgm:cxn modelId="{303DC4F0-6E6F-4F98-9B37-90E5761206D6}" type="presOf" srcId="{0DA322A1-CD36-4347-A1FA-64DCB4D2E936}" destId="{7E15C4C9-EAAF-47F4-B18B-A9133E42EE67}" srcOrd="0" destOrd="0" presId="urn:microsoft.com/office/officeart/2005/8/layout/vList5"/>
    <dgm:cxn modelId="{0916D5A7-6ABA-427B-B747-D54CF4554604}" srcId="{33828746-70AF-4E61-88DB-94AE0CF0602B}" destId="{F3CD7DDB-A105-45D6-A8F8-6A067834DFA8}" srcOrd="4" destOrd="0" parTransId="{3A7FDDA0-70A0-4C9B-9932-0143B42287EB}" sibTransId="{340AE1DB-DEEB-4FF8-883A-A6AB06EECD53}"/>
    <dgm:cxn modelId="{DA8BDCB6-22E6-4ECC-B4D5-E1B346D03EFF}" type="presOf" srcId="{F52D136C-3015-4559-868E-814C6B2285EA}" destId="{10B4B37D-64C9-4A28-B99D-D14F13E5F724}" srcOrd="0" destOrd="0" presId="urn:microsoft.com/office/officeart/2005/8/layout/vList5"/>
    <dgm:cxn modelId="{CBE485DF-CE3F-4A2A-82FC-032578164A21}" srcId="{33828746-70AF-4E61-88DB-94AE0CF0602B}" destId="{5A5F30DA-78F5-4D88-BBC1-A68395554AB3}" srcOrd="3" destOrd="0" parTransId="{6CF0DB83-2E1C-465A-9CBA-7F922F55D8F9}" sibTransId="{3B84677D-4C34-4EC4-87CA-B3491F3811E3}"/>
    <dgm:cxn modelId="{23B616DA-B4AE-4F4E-8F02-61F2E6D03F9C}" srcId="{33828746-70AF-4E61-88DB-94AE0CF0602B}" destId="{FFC985D7-EFB6-4BA2-9B2C-7F49BB0F69D3}" srcOrd="0" destOrd="0" parTransId="{1558E967-B643-462F-8690-826F39BC427B}" sibTransId="{DB4C8E26-D42A-4633-A2EE-CA1A69D1AF90}"/>
    <dgm:cxn modelId="{B697F3EA-67AB-4C6F-BAFF-DBCE98402668}" srcId="{DD59B2A1-D6DC-4475-B799-31E276C7F633}" destId="{01FF913B-046F-4D9E-BF24-01DEEC5D867A}" srcOrd="0" destOrd="0" parTransId="{1827A8DD-C395-405D-B512-8638659E014C}" sibTransId="{8534779D-D858-42A0-B1EA-2A4A0FB1F86B}"/>
    <dgm:cxn modelId="{0A3FE33C-A597-4A60-B415-35FC4F1C698C}" srcId="{F3CD7DDB-A105-45D6-A8F8-6A067834DFA8}" destId="{F52D136C-3015-4559-868E-814C6B2285EA}" srcOrd="0" destOrd="0" parTransId="{344C9D78-748B-427B-85E3-7C29B39BDA63}" sibTransId="{248500C6-FA4C-471E-AAB3-1C821AAD677F}"/>
    <dgm:cxn modelId="{F5648919-BD48-4429-BDC9-E02D5D00B034}" srcId="{5C8B308C-6FC8-405A-BC06-7E0F1047A94A}" destId="{CE3B90A5-D222-4A1B-8B1F-49B4F20FCF46}" srcOrd="0" destOrd="0" parTransId="{EA1FD0FF-D9EA-407F-9F9E-D61729560120}" sibTransId="{9D3480C6-0FBE-4CE8-A7AD-246FDD31570E}"/>
    <dgm:cxn modelId="{D63FA1D2-B91E-4FA2-B92D-248272F61A1F}" type="presOf" srcId="{33828746-70AF-4E61-88DB-94AE0CF0602B}" destId="{7F724484-942E-42F7-BB8B-691BD3A4A348}" srcOrd="0" destOrd="0" presId="urn:microsoft.com/office/officeart/2005/8/layout/vList5"/>
    <dgm:cxn modelId="{A63515B5-07E7-4FED-A187-682C4DEA5032}" type="presOf" srcId="{FFC985D7-EFB6-4BA2-9B2C-7F49BB0F69D3}" destId="{2B8A9FC9-EC4D-47CE-993E-6CBB66FD7DD9}" srcOrd="0" destOrd="0" presId="urn:microsoft.com/office/officeart/2005/8/layout/vList5"/>
    <dgm:cxn modelId="{8356683B-ECD6-4644-937C-9BC0D4E82761}" srcId="{33828746-70AF-4E61-88DB-94AE0CF0602B}" destId="{5C8B308C-6FC8-405A-BC06-7E0F1047A94A}" srcOrd="1" destOrd="0" parTransId="{1C0065E1-4D99-45BF-A9B5-DF03EA3A1270}" sibTransId="{703806A4-C88F-4D4E-9EAD-4F7B21CFFFCA}"/>
    <dgm:cxn modelId="{1E1685F1-2834-4603-A4E3-7DBC12C454B2}" srcId="{33828746-70AF-4E61-88DB-94AE0CF0602B}" destId="{DD59B2A1-D6DC-4475-B799-31E276C7F633}" srcOrd="2" destOrd="0" parTransId="{319A1B50-FB79-47F7-947A-28A04352E447}" sibTransId="{8EDB2560-7837-4A70-9757-5FF58E26B50E}"/>
    <dgm:cxn modelId="{D1EDD76E-204F-4261-82AF-6B393607690D}" srcId="{5A5F30DA-78F5-4D88-BBC1-A68395554AB3}" destId="{3ED1E661-2414-4C46-B3F0-AA905B067F76}" srcOrd="0" destOrd="0" parTransId="{F00DF078-640C-436C-A1A4-FB3FD8137DB4}" sibTransId="{62716BE6-39AD-4BD9-B057-C14A541E89AE}"/>
    <dgm:cxn modelId="{7C96A467-A059-4C33-AC4C-7274BCFFF8C6}" type="presOf" srcId="{5A5F30DA-78F5-4D88-BBC1-A68395554AB3}" destId="{090864C0-5D78-4570-954D-726A0F49DB0F}" srcOrd="0" destOrd="0" presId="urn:microsoft.com/office/officeart/2005/8/layout/vList5"/>
    <dgm:cxn modelId="{D56F0AB8-4691-4E84-8C42-93E6BD56A931}" type="presOf" srcId="{DD59B2A1-D6DC-4475-B799-31E276C7F633}" destId="{7E391459-DDB2-4B84-9E83-822D266518FD}" srcOrd="0" destOrd="0" presId="urn:microsoft.com/office/officeart/2005/8/layout/vList5"/>
    <dgm:cxn modelId="{E2F2E35E-13E6-4AB4-A77F-D4EA230A7DAD}" type="presParOf" srcId="{7F724484-942E-42F7-BB8B-691BD3A4A348}" destId="{F9B245CB-924C-4BB5-AED6-096BBBAB83D9}" srcOrd="0" destOrd="0" presId="urn:microsoft.com/office/officeart/2005/8/layout/vList5"/>
    <dgm:cxn modelId="{A88A0880-AA9B-4104-B210-3C52F60A0427}" type="presParOf" srcId="{F9B245CB-924C-4BB5-AED6-096BBBAB83D9}" destId="{2B8A9FC9-EC4D-47CE-993E-6CBB66FD7DD9}" srcOrd="0" destOrd="0" presId="urn:microsoft.com/office/officeart/2005/8/layout/vList5"/>
    <dgm:cxn modelId="{054541C6-BB99-448B-B94C-182D86B5CE4F}" type="presParOf" srcId="{F9B245CB-924C-4BB5-AED6-096BBBAB83D9}" destId="{7E15C4C9-EAAF-47F4-B18B-A9133E42EE67}" srcOrd="1" destOrd="0" presId="urn:microsoft.com/office/officeart/2005/8/layout/vList5"/>
    <dgm:cxn modelId="{ED3316EA-AB9D-403D-BBC5-AA579C36266F}" type="presParOf" srcId="{7F724484-942E-42F7-BB8B-691BD3A4A348}" destId="{14A48FF5-7118-4486-B76A-FC4638E0745E}" srcOrd="1" destOrd="0" presId="urn:microsoft.com/office/officeart/2005/8/layout/vList5"/>
    <dgm:cxn modelId="{39BF73AB-2258-4C5E-97EE-AB9AC9E214E2}" type="presParOf" srcId="{7F724484-942E-42F7-BB8B-691BD3A4A348}" destId="{6295059E-B1E4-496E-AD64-4C7CBF878246}" srcOrd="2" destOrd="0" presId="urn:microsoft.com/office/officeart/2005/8/layout/vList5"/>
    <dgm:cxn modelId="{25145537-7582-4BC3-AD9F-1ABD11F9DDD8}" type="presParOf" srcId="{6295059E-B1E4-496E-AD64-4C7CBF878246}" destId="{5A6235EE-071C-4255-8E15-787A9098B6F9}" srcOrd="0" destOrd="0" presId="urn:microsoft.com/office/officeart/2005/8/layout/vList5"/>
    <dgm:cxn modelId="{9E97081A-DEF0-4374-AEC4-5FE9502550BF}" type="presParOf" srcId="{6295059E-B1E4-496E-AD64-4C7CBF878246}" destId="{E5559B5D-CAAE-4A68-83FF-ABB05BCDF5B7}" srcOrd="1" destOrd="0" presId="urn:microsoft.com/office/officeart/2005/8/layout/vList5"/>
    <dgm:cxn modelId="{FB092697-44CE-49F5-B089-81939D639565}" type="presParOf" srcId="{7F724484-942E-42F7-BB8B-691BD3A4A348}" destId="{8BECA038-65BE-4A12-AD3E-0DCBF4B95BB5}" srcOrd="3" destOrd="0" presId="urn:microsoft.com/office/officeart/2005/8/layout/vList5"/>
    <dgm:cxn modelId="{D286E9B3-A748-4448-8B5D-2710354309CF}" type="presParOf" srcId="{7F724484-942E-42F7-BB8B-691BD3A4A348}" destId="{D44A297F-BC9A-4284-A869-81824FEBF3CE}" srcOrd="4" destOrd="0" presId="urn:microsoft.com/office/officeart/2005/8/layout/vList5"/>
    <dgm:cxn modelId="{77A8662A-304C-4DA6-B225-CB7DFF91D67B}" type="presParOf" srcId="{D44A297F-BC9A-4284-A869-81824FEBF3CE}" destId="{7E391459-DDB2-4B84-9E83-822D266518FD}" srcOrd="0" destOrd="0" presId="urn:microsoft.com/office/officeart/2005/8/layout/vList5"/>
    <dgm:cxn modelId="{7E70D34D-7959-4DE6-8D46-1F6A380FA700}" type="presParOf" srcId="{D44A297F-BC9A-4284-A869-81824FEBF3CE}" destId="{7A2EFF3D-BAEE-4828-AC94-97FE4F629A79}" srcOrd="1" destOrd="0" presId="urn:microsoft.com/office/officeart/2005/8/layout/vList5"/>
    <dgm:cxn modelId="{26650411-A5FE-4F72-9F2A-74FD90A710DE}" type="presParOf" srcId="{7F724484-942E-42F7-BB8B-691BD3A4A348}" destId="{F69EBE98-BD91-49F3-BBFB-6DE969AB375C}" srcOrd="5" destOrd="0" presId="urn:microsoft.com/office/officeart/2005/8/layout/vList5"/>
    <dgm:cxn modelId="{979E003D-226C-4B66-B779-EC56BEA2341A}" type="presParOf" srcId="{7F724484-942E-42F7-BB8B-691BD3A4A348}" destId="{197231F6-FC62-429A-B4CA-EB73FB30D326}" srcOrd="6" destOrd="0" presId="urn:microsoft.com/office/officeart/2005/8/layout/vList5"/>
    <dgm:cxn modelId="{A5171D59-335C-46A2-8A16-FAB7943BC54B}" type="presParOf" srcId="{197231F6-FC62-429A-B4CA-EB73FB30D326}" destId="{090864C0-5D78-4570-954D-726A0F49DB0F}" srcOrd="0" destOrd="0" presId="urn:microsoft.com/office/officeart/2005/8/layout/vList5"/>
    <dgm:cxn modelId="{1C7B3D33-AC74-4AAC-8D9E-498B94972B31}" type="presParOf" srcId="{197231F6-FC62-429A-B4CA-EB73FB30D326}" destId="{7AA6E5F2-C2DC-4E73-9EFE-DE6CC1D740DE}" srcOrd="1" destOrd="0" presId="urn:microsoft.com/office/officeart/2005/8/layout/vList5"/>
    <dgm:cxn modelId="{957A2DE7-C750-4422-9AB9-30585E85C726}" type="presParOf" srcId="{7F724484-942E-42F7-BB8B-691BD3A4A348}" destId="{8F947280-9C14-4B51-87A9-FBABED4276C5}" srcOrd="7" destOrd="0" presId="urn:microsoft.com/office/officeart/2005/8/layout/vList5"/>
    <dgm:cxn modelId="{29849D30-1715-48BE-965D-E35565D390B4}" type="presParOf" srcId="{7F724484-942E-42F7-BB8B-691BD3A4A348}" destId="{638E4264-A85D-4691-9E4A-C1E385AD8B40}" srcOrd="8" destOrd="0" presId="urn:microsoft.com/office/officeart/2005/8/layout/vList5"/>
    <dgm:cxn modelId="{DC162E38-8476-4945-8471-7D8327386164}" type="presParOf" srcId="{638E4264-A85D-4691-9E4A-C1E385AD8B40}" destId="{BD01E6F5-0854-42F5-A002-869A8B40B7F8}" srcOrd="0" destOrd="0" presId="urn:microsoft.com/office/officeart/2005/8/layout/vList5"/>
    <dgm:cxn modelId="{5F699E80-DFFA-436F-A5F8-92BAA6A0D139}" type="presParOf" srcId="{638E4264-A85D-4691-9E4A-C1E385AD8B40}" destId="{10B4B37D-64C9-4A28-B99D-D14F13E5F72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15C4C9-EAAF-47F4-B18B-A9133E42EE67}">
      <dsp:nvSpPr>
        <dsp:cNvPr id="0" name=""/>
        <dsp:cNvSpPr/>
      </dsp:nvSpPr>
      <dsp:spPr>
        <a:xfrm rot="5400000">
          <a:off x="4675918" y="-2288772"/>
          <a:ext cx="1187693" cy="57656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4">
                  <a:lumMod val="10000"/>
                </a:schemeClr>
              </a:solidFill>
            </a:rPr>
            <a:t>Before this initiative, every state had its own set of academic standards with different expectations of student performance. To date, 45</a:t>
          </a:r>
          <a:r>
            <a:rPr lang="en-US" sz="1800" kern="1200" dirty="0" smtClean="0">
              <a:solidFill>
                <a:srgbClr val="FF0000"/>
              </a:solidFill>
            </a:rPr>
            <a:t> </a:t>
          </a:r>
          <a:r>
            <a:rPr lang="en-US" sz="1800" kern="1200" dirty="0" smtClean="0">
              <a:solidFill>
                <a:schemeClr val="accent4">
                  <a:lumMod val="10000"/>
                </a:schemeClr>
              </a:solidFill>
            </a:rPr>
            <a:t>states have adopted the Common Core Standards.</a:t>
          </a:r>
          <a:endParaRPr lang="en-US" sz="1800" kern="1200" dirty="0">
            <a:solidFill>
              <a:schemeClr val="accent4">
                <a:lumMod val="10000"/>
              </a:schemeClr>
            </a:solidFill>
          </a:endParaRPr>
        </a:p>
      </dsp:txBody>
      <dsp:txXfrm rot="5400000">
        <a:off x="4675918" y="-2288772"/>
        <a:ext cx="1187693" cy="5765612"/>
      </dsp:txXfrm>
    </dsp:sp>
    <dsp:sp modelId="{2B8A9FC9-EC4D-47CE-993E-6CBB66FD7DD9}">
      <dsp:nvSpPr>
        <dsp:cNvPr id="0" name=""/>
        <dsp:cNvSpPr/>
      </dsp:nvSpPr>
      <dsp:spPr>
        <a:xfrm>
          <a:off x="0" y="77591"/>
          <a:ext cx="2325757" cy="10465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Consistency</a:t>
          </a:r>
          <a:endParaRPr lang="en-US" sz="2200" kern="1200" dirty="0"/>
        </a:p>
      </dsp:txBody>
      <dsp:txXfrm>
        <a:off x="0" y="77591"/>
        <a:ext cx="2325757" cy="1046569"/>
      </dsp:txXfrm>
    </dsp:sp>
    <dsp:sp modelId="{E5559B5D-CAAE-4A68-83FF-ABB05BCDF5B7}">
      <dsp:nvSpPr>
        <dsp:cNvPr id="0" name=""/>
        <dsp:cNvSpPr/>
      </dsp:nvSpPr>
      <dsp:spPr>
        <a:xfrm rot="5400000">
          <a:off x="4929921" y="-1219270"/>
          <a:ext cx="700063" cy="57768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4">
                  <a:lumMod val="10000"/>
                </a:schemeClr>
              </a:solidFill>
            </a:rPr>
            <a:t>Common standards can help create more equal access to an excellent education.</a:t>
          </a:r>
          <a:endParaRPr lang="en-US" sz="1800" kern="1200" dirty="0">
            <a:solidFill>
              <a:schemeClr val="accent4">
                <a:lumMod val="10000"/>
              </a:schemeClr>
            </a:solidFill>
          </a:endParaRPr>
        </a:p>
      </dsp:txBody>
      <dsp:txXfrm rot="5400000">
        <a:off x="4929921" y="-1219270"/>
        <a:ext cx="700063" cy="5776889"/>
      </dsp:txXfrm>
    </dsp:sp>
    <dsp:sp modelId="{5A6235EE-071C-4255-8E15-787A9098B6F9}">
      <dsp:nvSpPr>
        <dsp:cNvPr id="0" name=""/>
        <dsp:cNvSpPr/>
      </dsp:nvSpPr>
      <dsp:spPr>
        <a:xfrm>
          <a:off x="0" y="1231633"/>
          <a:ext cx="2330306" cy="875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Equity</a:t>
          </a:r>
          <a:endParaRPr lang="en-US" sz="2200" kern="1200" dirty="0"/>
        </a:p>
      </dsp:txBody>
      <dsp:txXfrm>
        <a:off x="0" y="1231633"/>
        <a:ext cx="2330306" cy="875079"/>
      </dsp:txXfrm>
    </dsp:sp>
    <dsp:sp modelId="{7A2EFF3D-BAEE-4828-AC94-97FE4F629A79}">
      <dsp:nvSpPr>
        <dsp:cNvPr id="0" name=""/>
        <dsp:cNvSpPr/>
      </dsp:nvSpPr>
      <dsp:spPr>
        <a:xfrm rot="5400000">
          <a:off x="4929921" y="-300436"/>
          <a:ext cx="700063" cy="57768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4">
                  <a:lumMod val="10000"/>
                </a:schemeClr>
              </a:solidFill>
            </a:rPr>
            <a:t>All students must be prepared to compete not only with their American peers, but also with students from around the world. </a:t>
          </a:r>
          <a:endParaRPr lang="en-US" sz="1800" kern="1200" dirty="0">
            <a:solidFill>
              <a:schemeClr val="accent4">
                <a:lumMod val="10000"/>
              </a:schemeClr>
            </a:solidFill>
          </a:endParaRPr>
        </a:p>
      </dsp:txBody>
      <dsp:txXfrm rot="5400000">
        <a:off x="4929921" y="-300436"/>
        <a:ext cx="700063" cy="5776889"/>
      </dsp:txXfrm>
    </dsp:sp>
    <dsp:sp modelId="{7E391459-DDB2-4B84-9E83-822D266518FD}">
      <dsp:nvSpPr>
        <dsp:cNvPr id="0" name=""/>
        <dsp:cNvSpPr/>
      </dsp:nvSpPr>
      <dsp:spPr>
        <a:xfrm>
          <a:off x="0" y="2150467"/>
          <a:ext cx="2330306" cy="875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Competition</a:t>
          </a:r>
          <a:endParaRPr lang="en-US" sz="2200" kern="1200" dirty="0"/>
        </a:p>
      </dsp:txBody>
      <dsp:txXfrm>
        <a:off x="0" y="2150467"/>
        <a:ext cx="2330306" cy="875079"/>
      </dsp:txXfrm>
    </dsp:sp>
    <dsp:sp modelId="{7AA6E5F2-C2DC-4E73-9EFE-DE6CC1D740DE}">
      <dsp:nvSpPr>
        <dsp:cNvPr id="0" name=""/>
        <dsp:cNvSpPr/>
      </dsp:nvSpPr>
      <dsp:spPr>
        <a:xfrm rot="5400000">
          <a:off x="4938720" y="636094"/>
          <a:ext cx="700063" cy="57768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4">
                  <a:lumMod val="10000"/>
                </a:schemeClr>
              </a:solidFill>
            </a:rPr>
            <a:t>Clear and coherent standards will help students (and parents and teachers) understand what is expected of them.</a:t>
          </a:r>
          <a:endParaRPr lang="en-US" sz="1800" kern="1200" dirty="0">
            <a:solidFill>
              <a:schemeClr val="accent4">
                <a:lumMod val="10000"/>
              </a:schemeClr>
            </a:solidFill>
          </a:endParaRPr>
        </a:p>
      </dsp:txBody>
      <dsp:txXfrm rot="5400000">
        <a:off x="4938720" y="636094"/>
        <a:ext cx="700063" cy="5776889"/>
      </dsp:txXfrm>
    </dsp:sp>
    <dsp:sp modelId="{090864C0-5D78-4570-954D-726A0F49DB0F}">
      <dsp:nvSpPr>
        <dsp:cNvPr id="0" name=""/>
        <dsp:cNvSpPr/>
      </dsp:nvSpPr>
      <dsp:spPr>
        <a:xfrm>
          <a:off x="0" y="3069301"/>
          <a:ext cx="2330306" cy="875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 Clarity</a:t>
          </a:r>
          <a:endParaRPr lang="en-US" sz="2200" kern="1200" dirty="0"/>
        </a:p>
      </dsp:txBody>
      <dsp:txXfrm>
        <a:off x="0" y="3069301"/>
        <a:ext cx="2330306" cy="875079"/>
      </dsp:txXfrm>
    </dsp:sp>
    <dsp:sp modelId="{10B4B37D-64C9-4A28-B99D-D14F13E5F724}">
      <dsp:nvSpPr>
        <dsp:cNvPr id="0" name=""/>
        <dsp:cNvSpPr/>
      </dsp:nvSpPr>
      <dsp:spPr>
        <a:xfrm rot="5400000">
          <a:off x="4858189" y="1537230"/>
          <a:ext cx="843528" cy="57768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4">
                  <a:lumMod val="10000"/>
                </a:schemeClr>
              </a:solidFill>
            </a:rPr>
            <a:t>Common Standards create a foundation for districts and states to work collaboratively.</a:t>
          </a:r>
          <a:endParaRPr lang="en-US" sz="1200" kern="1200" dirty="0"/>
        </a:p>
      </dsp:txBody>
      <dsp:txXfrm rot="5400000">
        <a:off x="4858189" y="1537230"/>
        <a:ext cx="843528" cy="5776889"/>
      </dsp:txXfrm>
    </dsp:sp>
    <dsp:sp modelId="{BD01E6F5-0854-42F5-A002-869A8B40B7F8}">
      <dsp:nvSpPr>
        <dsp:cNvPr id="0" name=""/>
        <dsp:cNvSpPr/>
      </dsp:nvSpPr>
      <dsp:spPr>
        <a:xfrm>
          <a:off x="0" y="3961594"/>
          <a:ext cx="2330306" cy="875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 Collaboration</a:t>
          </a:r>
          <a:endParaRPr lang="en-US" sz="2200" kern="1200" dirty="0"/>
        </a:p>
      </dsp:txBody>
      <dsp:txXfrm>
        <a:off x="0" y="3961594"/>
        <a:ext cx="2330306" cy="8750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8" name="Rectangle 6"/>
          <p:cNvSpPr>
            <a:spLocks noChangeArrowheads="1"/>
          </p:cNvSpPr>
          <p:nvPr/>
        </p:nvSpPr>
        <p:spPr bwMode="auto">
          <a:xfrm>
            <a:off x="533400" y="8458200"/>
            <a:ext cx="5943600" cy="457200"/>
          </a:xfrm>
          <a:prstGeom prst="rect">
            <a:avLst/>
          </a:prstGeom>
          <a:noFill/>
          <a:ln w="9525">
            <a:noFill/>
            <a:miter lim="800000"/>
            <a:headEnd/>
            <a:tailEnd/>
          </a:ln>
          <a:effectLst/>
        </p:spPr>
        <p:txBody>
          <a:bodyPr wrap="none" anchor="ctr"/>
          <a:lstStyle/>
          <a:p>
            <a:pPr algn="r"/>
            <a:r>
              <a:rPr lang="en-US" sz="800">
                <a:latin typeface="Verdana" charset="0"/>
              </a:rPr>
              <a:t> </a:t>
            </a:r>
            <a:fld id="{52FF0B19-9123-402B-9771-13EC710310A8}" type="slidenum">
              <a:rPr lang="en-US" sz="800">
                <a:latin typeface="Verdana" charset="0"/>
              </a:rPr>
              <a:pPr algn="r"/>
              <a:t>‹#›</a:t>
            </a:fld>
            <a:endParaRPr lang="en-US" sz="800">
              <a:latin typeface="Verdana" charset="0"/>
            </a:endParaRPr>
          </a:p>
          <a:p>
            <a:pPr algn="r"/>
            <a:r>
              <a:rPr lang="en-US" sz="800">
                <a:latin typeface="Verdana" charset="0"/>
              </a:rPr>
              <a:t>Copyright © American Federation of Teachers, AFL-CIO | </a:t>
            </a:r>
            <a:fld id="{DC150B2A-1E2B-45A6-828A-6A01DC9F341A}" type="datetime6">
              <a:rPr lang="en-US" sz="800">
                <a:latin typeface="Verdana" charset="0"/>
              </a:rPr>
              <a:pPr algn="r"/>
              <a:t>January 13</a:t>
            </a:fld>
            <a:endParaRPr lang="en-US" sz="800">
              <a:latin typeface="Verdana"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ChangeArrowheads="1"/>
          </p:cNvSpPr>
          <p:nvPr/>
        </p:nvSpPr>
        <p:spPr bwMode="auto">
          <a:xfrm>
            <a:off x="533400" y="8458200"/>
            <a:ext cx="5943600" cy="457200"/>
          </a:xfrm>
          <a:prstGeom prst="rect">
            <a:avLst/>
          </a:prstGeom>
          <a:noFill/>
          <a:ln w="9525">
            <a:noFill/>
            <a:miter lim="800000"/>
            <a:headEnd/>
            <a:tailEnd/>
          </a:ln>
          <a:effectLst/>
        </p:spPr>
        <p:txBody>
          <a:bodyPr wrap="none" anchor="ctr"/>
          <a:lstStyle/>
          <a:p>
            <a:pPr algn="r"/>
            <a:r>
              <a:rPr lang="en-US" sz="800">
                <a:latin typeface="Verdana" charset="0"/>
              </a:rPr>
              <a:t>AFT / </a:t>
            </a:r>
            <a:fld id="{5787C474-CB47-4CE2-A832-EA5E32263EAF}" type="slidenum">
              <a:rPr lang="en-US" sz="800">
                <a:latin typeface="Verdana" charset="0"/>
              </a:rPr>
              <a:pPr algn="r"/>
              <a:t>‹#›</a:t>
            </a:fld>
            <a:endParaRPr lang="en-US" sz="800">
              <a:latin typeface="Verdana" charset="0"/>
            </a:endParaRPr>
          </a:p>
          <a:p>
            <a:pPr algn="r"/>
            <a:r>
              <a:rPr lang="en-US" sz="800">
                <a:latin typeface="Verdana" charset="0"/>
              </a:rPr>
              <a:t>Copyright © American Federation of Teachers, AFL-CIO | </a:t>
            </a:r>
            <a:fld id="{75C4674C-8D16-4CBF-AAAA-586FFF4C4E30}" type="datetime6">
              <a:rPr lang="en-US" sz="800">
                <a:latin typeface="Verdana" charset="0"/>
              </a:rPr>
              <a:pPr algn="r"/>
              <a:t>January 13</a:t>
            </a:fld>
            <a:endParaRPr lang="en-US" sz="800">
              <a:latin typeface="Verdana" charset="0"/>
            </a:endParaRPr>
          </a:p>
          <a:p>
            <a:pPr algn="r"/>
            <a:endParaRPr lang="en-US" sz="800">
              <a:latin typeface="Verdana" charset="0"/>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charset="0"/>
        <a:ea typeface="+mn-ea"/>
        <a:cs typeface="+mn-cs"/>
      </a:defRPr>
    </a:lvl1pPr>
    <a:lvl2pPr marL="457200" algn="l" rtl="0" fontAlgn="base">
      <a:spcBef>
        <a:spcPct val="30000"/>
      </a:spcBef>
      <a:spcAft>
        <a:spcPct val="0"/>
      </a:spcAft>
      <a:defRPr sz="1200" kern="1200">
        <a:solidFill>
          <a:schemeClr val="tx1"/>
        </a:solidFill>
        <a:latin typeface="Verdana" charset="0"/>
        <a:ea typeface="+mn-ea"/>
        <a:cs typeface="+mn-cs"/>
      </a:defRPr>
    </a:lvl2pPr>
    <a:lvl3pPr marL="914400" algn="l" rtl="0" fontAlgn="base">
      <a:spcBef>
        <a:spcPct val="30000"/>
      </a:spcBef>
      <a:spcAft>
        <a:spcPct val="0"/>
      </a:spcAft>
      <a:defRPr sz="1200" kern="1200">
        <a:solidFill>
          <a:schemeClr val="tx1"/>
        </a:solidFill>
        <a:latin typeface="Verdana" charset="0"/>
        <a:ea typeface="+mn-ea"/>
        <a:cs typeface="+mn-cs"/>
      </a:defRPr>
    </a:lvl3pPr>
    <a:lvl4pPr marL="1371600" algn="l" rtl="0" fontAlgn="base">
      <a:spcBef>
        <a:spcPct val="30000"/>
      </a:spcBef>
      <a:spcAft>
        <a:spcPct val="0"/>
      </a:spcAft>
      <a:defRPr sz="1200" kern="1200">
        <a:solidFill>
          <a:schemeClr val="tx1"/>
        </a:solidFill>
        <a:latin typeface="Verdana" charset="0"/>
        <a:ea typeface="+mn-ea"/>
        <a:cs typeface="+mn-cs"/>
      </a:defRPr>
    </a:lvl4pPr>
    <a:lvl5pPr marL="1828800" algn="l" rtl="0" fontAlgn="base">
      <a:spcBef>
        <a:spcPct val="30000"/>
      </a:spcBef>
      <a:spcAft>
        <a:spcPct val="0"/>
      </a:spcAft>
      <a:defRPr sz="1200" kern="1200">
        <a:solidFill>
          <a:schemeClr val="tx1"/>
        </a:solidFill>
        <a:latin typeface="Verdan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pPr>
              <a:buFont typeface="Wingdings" pitchFamily="2" charset="2"/>
              <a:buNone/>
            </a:pPr>
            <a:endParaRPr lang="en-US" sz="400" dirty="0">
              <a:solidFill>
                <a:schemeClr val="tx2"/>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E4337784-C076-4E56-BBE8-BD4563DEB687}" type="slidenum">
              <a:rPr lang="en-US" smtClean="0">
                <a:latin typeface="Arial" pitchFamily="34" charset="0"/>
              </a:rPr>
              <a:pPr/>
              <a:t>11</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AA579D9A-58B1-4F86-8546-304C0408223A}" type="slidenum">
              <a:rPr lang="en-US" smtClean="0">
                <a:latin typeface="Arial" pitchFamily="34" charset="0"/>
              </a:rPr>
              <a:pPr/>
              <a:t>12</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9C6C3483-8F4D-472C-B75E-8AC44BEA7845}" type="slidenum">
              <a:rPr lang="en-US" smtClean="0">
                <a:latin typeface="Arial" pitchFamily="34" charset="0"/>
              </a:rPr>
              <a:pPr/>
              <a:t>13</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9C6C3483-8F4D-472C-B75E-8AC44BEA7845}" type="slidenum">
              <a:rPr lang="en-US" smtClean="0">
                <a:latin typeface="Arial" pitchFamily="34" charset="0"/>
              </a:rPr>
              <a:pPr/>
              <a:t>14</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9C6C3483-8F4D-472C-B75E-8AC44BEA7845}" type="slidenum">
              <a:rPr lang="en-US" smtClean="0">
                <a:latin typeface="Arial" pitchFamily="34" charset="0"/>
              </a:rPr>
              <a:pPr/>
              <a:t>15</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9C6C3483-8F4D-472C-B75E-8AC44BEA7845}" type="slidenum">
              <a:rPr lang="en-US" smtClean="0">
                <a:latin typeface="Arial" pitchFamily="34" charset="0"/>
              </a:rPr>
              <a:pPr/>
              <a:t>16</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9C6C3483-8F4D-472C-B75E-8AC44BEA7845}" type="slidenum">
              <a:rPr lang="en-US" smtClean="0">
                <a:latin typeface="Arial" pitchFamily="34" charset="0"/>
              </a:rPr>
              <a:pPr/>
              <a:t>17</a:t>
            </a:fld>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9C6C3483-8F4D-472C-B75E-8AC44BEA7845}" type="slidenum">
              <a:rPr lang="en-US" smtClean="0">
                <a:latin typeface="Arial" pitchFamily="34" charset="0"/>
              </a:rPr>
              <a:pPr/>
              <a:t>19</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3818DC1E-819F-43D3-8E61-D55CBBC43D82}" type="slidenum">
              <a:rPr lang="en-US" smtClean="0">
                <a:latin typeface="Arial" pitchFamily="34" charset="0"/>
              </a:rPr>
              <a:pPr/>
              <a:t>20</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not be delving deep into the standards.  This is the framework around the standards.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latin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4926"/>
            <a:ext cx="2971800" cy="457513"/>
          </a:xfrm>
          <a:prstGeom prst="rect">
            <a:avLst/>
          </a:prstGeom>
          <a:ln/>
        </p:spPr>
        <p:txBody>
          <a:bodyPr/>
          <a:lstStyle/>
          <a:p>
            <a:fld id="{EEAEA3DE-DA54-4D1A-8EA9-E710D146AF54}" type="slidenum">
              <a:rPr lang="en-US"/>
              <a:pPr/>
              <a:t>23</a:t>
            </a:fld>
            <a:endParaRPr lang="en-US" dirty="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defTabSz="895838">
              <a:defRPr/>
            </a:pPr>
            <a:r>
              <a:rPr lang="en-US" dirty="0" smtClean="0"/>
              <a:t>Enough substantive changes were made on both the ELA and the mathematics standards to move us to where we could support the standards.</a:t>
            </a:r>
          </a:p>
          <a:p>
            <a:pPr eaLnBrk="1" hangingPunct="1"/>
            <a:endParaRPr lang="en-US" dirty="0" smtClean="0"/>
          </a:p>
          <a:p>
            <a:pPr eaLnBrk="1" hangingPunct="1"/>
            <a:r>
              <a:rPr lang="en-US" dirty="0" smtClean="0"/>
              <a:t>The standards have been adopted by 45 states and DC</a:t>
            </a:r>
          </a:p>
          <a:p>
            <a:pPr eaLnBrk="1" hangingPunct="1">
              <a:buFontTx/>
              <a:buNone/>
            </a:pPr>
            <a:endParaRPr lang="en-US" dirty="0" smtClean="0"/>
          </a:p>
          <a:p>
            <a:pPr eaLnBrk="1" hangingPunct="1"/>
            <a:r>
              <a:rPr lang="en-US" dirty="0" smtClean="0"/>
              <a:t>This provides a historic opportunity to finally get the standards right.</a:t>
            </a:r>
          </a:p>
          <a:p>
            <a:pPr lvl="1" eaLnBrk="1" hangingPunct="1"/>
            <a:r>
              <a:rPr lang="en-US" dirty="0" smtClean="0"/>
              <a:t>In past attempts we have been too quick to jump from standards to assessments forgetting everything in the middle</a:t>
            </a:r>
          </a:p>
          <a:p>
            <a:endParaRPr lang="en-US" dirty="0" smtClean="0">
              <a:latin typeface="Verdana" pitchFamily="34" charset="0"/>
            </a:endParaRPr>
          </a:p>
          <a:p>
            <a:pPr eaLnBrk="1" hangingPunct="1"/>
            <a:r>
              <a:rPr lang="en-US" dirty="0" smtClean="0"/>
              <a:t>AFT State Presidents</a:t>
            </a:r>
          </a:p>
          <a:p>
            <a:pPr eaLnBrk="1" hangingPunct="1"/>
            <a:r>
              <a:rPr lang="en-US" dirty="0" smtClean="0"/>
              <a:t>AFT Local Presidents</a:t>
            </a:r>
          </a:p>
          <a:p>
            <a:pPr eaLnBrk="1" hangingPunct="1"/>
            <a:r>
              <a:rPr lang="en-US" dirty="0" smtClean="0"/>
              <a:t>AFT Higher Education Presidents</a:t>
            </a:r>
          </a:p>
          <a:p>
            <a:pPr eaLnBrk="1" hangingPunct="1"/>
            <a:r>
              <a:rPr lang="en-US" dirty="0" smtClean="0"/>
              <a:t>AFT State Education Issues Coordinators</a:t>
            </a:r>
          </a:p>
          <a:p>
            <a:pPr eaLnBrk="1" hangingPunct="1"/>
            <a:r>
              <a:rPr lang="en-US" dirty="0" smtClean="0"/>
              <a:t>AFT Classroom Teachers</a:t>
            </a:r>
          </a:p>
          <a:p>
            <a:endParaRPr lang="en-US" dirty="0" smtClean="0">
              <a:latin typeface="Verdan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838" eaLnBrk="0" hangingPunct="0">
              <a:defRPr/>
            </a:pPr>
            <a:r>
              <a:rPr lang="en-US" sz="800" dirty="0" smtClean="0"/>
              <a:t>a true commitment to ensuring the continued </a:t>
            </a:r>
            <a:r>
              <a:rPr lang="en-US" sz="800" u="sng" dirty="0" smtClean="0"/>
              <a:t>meaningful</a:t>
            </a:r>
            <a:r>
              <a:rPr lang="en-US" sz="800" dirty="0" smtClean="0"/>
              <a:t> involvement and input of teachers  and other stakeholders in the planning, development and rollout of the standards, curriculum, PD, and all other supporting components of a comprehensive system;</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800" dirty="0" smtClean="0"/>
              <a:t>a shift in culture, away from excessive testing and test preparation and a </a:t>
            </a:r>
            <a:r>
              <a:rPr lang="en-US" sz="800" u="sng" dirty="0" smtClean="0"/>
              <a:t>joint </a:t>
            </a:r>
            <a:r>
              <a:rPr lang="en-US" sz="800" dirty="0" smtClean="0"/>
              <a:t>effort to develop a high quality, well-rounded, focused and coherent system</a:t>
            </a:r>
          </a:p>
          <a:p>
            <a:pPr lvl="0"/>
            <a:r>
              <a:rPr lang="en-US" sz="800" dirty="0" smtClean="0"/>
              <a:t>360-degree accountability system that holds all stakeholders accountable including teachers, students, parents, higher education institutions, school boards, principals, administrators, elected officials, superintendents, chief state school officers, mayors, governors, etc.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800" dirty="0" smtClean="0"/>
              <a:t>Options of rich curricula that serve as thoughtful guides to help teachers use their repertoire of skills to ensure students master the required content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CCSS are more focused, call for deeper levels of cognitive understanding, and hold higher expectations for our students, thereby requiring everyone to think about teaching and leaning in different more complex ways.</a:t>
            </a:r>
          </a:p>
          <a:p>
            <a:pPr lvl="0"/>
            <a:endParaRPr lang="en-US" dirty="0" smtClean="0"/>
          </a:p>
          <a:p>
            <a:pPr lvl="0"/>
            <a:r>
              <a:rPr lang="en-US" dirty="0" smtClean="0"/>
              <a:t>* support, resources  and time  for appropriate professional development and collegial planning  for school, district and state administrators, teachers and other classroom staff;</a:t>
            </a:r>
          </a:p>
          <a:p>
            <a:pPr lvl="0"/>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appropriate instructional materials and resources including model lesson plans and exemplars of model instructional strategies, innovative use of and equitable access to modern technology for all students, and time for teacher to learn and collaborate; </a:t>
            </a:r>
          </a:p>
          <a:p>
            <a:pPr lvl="0"/>
            <a:r>
              <a:rPr lang="en-US" dirty="0" smtClean="0"/>
              <a:t>access to modern technology not only for assessment purposes but most importantly for instructional purposes</a:t>
            </a:r>
          </a:p>
          <a:p>
            <a:pPr lvl="0"/>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838" eaLnBrk="0" hangingPunct="0">
              <a:defRPr/>
            </a:pPr>
            <a:r>
              <a:rPr lang="en-US" sz="800" dirty="0" smtClean="0"/>
              <a:t>Though similar well-funded investments should have first been made with the needed supports (PD, curriculum, instructional resources, etc).  We must commit to working with both assessment consortia to ensure the development of quality new assessment systems. </a:t>
            </a:r>
          </a:p>
          <a:p>
            <a:pPr lvl="0"/>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latin typeface="Verdana" pitchFamily="34" charset="0"/>
              </a:rPr>
              <a:t>Take a proactive, positive approach to improving public education </a:t>
            </a:r>
            <a:endParaRPr lang="en-US" sz="1100" dirty="0" smtClean="0">
              <a:latin typeface="Verdana" pitchFamily="34" charset="0"/>
            </a:endParaRPr>
          </a:p>
          <a:p>
            <a:pPr lvl="1" eaLnBrk="1" hangingPunct="1"/>
            <a:r>
              <a:rPr lang="en-US" dirty="0" smtClean="0">
                <a:latin typeface="Verdana" pitchFamily="34" charset="0"/>
              </a:rPr>
              <a:t>and help correct the serious problems such as the narrowing of curriculum and an overemphasis test prep</a:t>
            </a:r>
            <a:endParaRPr lang="en-US" sz="1100" dirty="0" smtClean="0">
              <a:latin typeface="Verdana" pitchFamily="34" charset="0"/>
            </a:endParaRPr>
          </a:p>
          <a:p>
            <a:pPr eaLnBrk="1" hangingPunct="1"/>
            <a:r>
              <a:rPr lang="en-US" dirty="0" smtClean="0">
                <a:latin typeface="Verdana" pitchFamily="34" charset="0"/>
              </a:rPr>
              <a:t>Level the playing field </a:t>
            </a:r>
            <a:endParaRPr lang="en-US" sz="1100" dirty="0" smtClean="0">
              <a:latin typeface="Verdana" pitchFamily="34" charset="0"/>
            </a:endParaRPr>
          </a:p>
          <a:p>
            <a:pPr lvl="1" eaLnBrk="1" hangingPunct="1"/>
            <a:r>
              <a:rPr lang="en-US" dirty="0" smtClean="0">
                <a:latin typeface="Verdana" pitchFamily="34" charset="0"/>
              </a:rPr>
              <a:t>so that every child regardless of zip code has an equal opportunity to learn and become equipped with the knowledge, skills and tools needed to lead a successful, meaningful life</a:t>
            </a:r>
            <a:endParaRPr lang="en-US" sz="1100" dirty="0" smtClean="0">
              <a:latin typeface="Verdana" pitchFamily="34" charset="0"/>
            </a:endParaRPr>
          </a:p>
          <a:p>
            <a:pPr eaLnBrk="1" hangingPunct="1"/>
            <a:r>
              <a:rPr lang="en-US" dirty="0" smtClean="0">
                <a:latin typeface="Verdana" pitchFamily="34" charset="0"/>
              </a:rPr>
              <a:t>Ensure that teacher voice is interwoven throughout</a:t>
            </a:r>
            <a:endParaRPr lang="en-US" sz="1100" dirty="0" smtClean="0">
              <a:latin typeface="Verdana" pitchFamily="34" charset="0"/>
            </a:endParaRPr>
          </a:p>
          <a:p>
            <a:pPr lvl="1" eaLnBrk="1" hangingPunct="1"/>
            <a:r>
              <a:rPr lang="en-US" dirty="0" smtClean="0">
                <a:latin typeface="Verdana" pitchFamily="34" charset="0"/>
              </a:rPr>
              <a:t>As we did with the development of the standards teachers must be involved in the development of curriculum, instructional resources, professional development and assessments</a:t>
            </a:r>
            <a:endParaRPr lang="en-US" sz="1100" dirty="0" smtClean="0">
              <a:latin typeface="Verdana" pitchFamily="34" charset="0"/>
            </a:endParaRPr>
          </a:p>
          <a:p>
            <a:pPr eaLnBrk="1" hangingPunct="1"/>
            <a:r>
              <a:rPr lang="en-US" dirty="0" smtClean="0">
                <a:latin typeface="Verdana" pitchFamily="34" charset="0"/>
              </a:rPr>
              <a:t>Work collaboratively with the community to ensure lasting change</a:t>
            </a:r>
          </a:p>
          <a:p>
            <a:pPr eaLnBrk="1" hangingPunct="1"/>
            <a:endParaRPr lang="en-US" sz="1100" dirty="0" smtClean="0">
              <a:latin typeface="Verdana" pitchFamily="34" charset="0"/>
            </a:endParaRPr>
          </a:p>
          <a:p>
            <a:pPr eaLnBrk="1" hangingPunct="1"/>
            <a:endParaRPr lang="en-US" dirty="0"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smtClean="0">
                <a:latin typeface="Verdana" pitchFamily="34" charset="0"/>
              </a:rPr>
              <a:t>In other</a:t>
            </a:r>
            <a:r>
              <a:rPr lang="en-US" baseline="0" dirty="0" smtClean="0">
                <a:latin typeface="Verdana" pitchFamily="34" charset="0"/>
              </a:rPr>
              <a:t> words, </a:t>
            </a:r>
            <a:r>
              <a:rPr lang="en-US" dirty="0" smtClean="0"/>
              <a:t>standards define what students should know and be able to do.   They serve as the foundation to learning.</a:t>
            </a:r>
            <a:endParaRPr lang="en-US" dirty="0" smtClean="0">
              <a:latin typeface="Verdan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685800" y="4343400"/>
            <a:ext cx="5486400" cy="4114800"/>
          </a:xfrm>
        </p:spPr>
        <p:txBody>
          <a:bodyPr/>
          <a:lstStyle/>
          <a:p>
            <a:pPr>
              <a:buFont typeface="Wingdings" pitchFamily="2" charset="2"/>
              <a:buNone/>
            </a:pPr>
            <a:endParaRPr lang="en-US" sz="1800" b="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latin typeface="Verdana" pitchFamily="34" charset="0"/>
              </a:rPr>
              <a:t>Clearly, the CCSS are meant as a tool to try to overcome</a:t>
            </a:r>
            <a:r>
              <a:rPr lang="en-US" baseline="0" dirty="0" smtClean="0">
                <a:latin typeface="Verdana" pitchFamily="34" charset="0"/>
              </a:rPr>
              <a:t> these numbers</a:t>
            </a:r>
            <a:endParaRPr lang="en-US" dirty="0" smtClean="0">
              <a:latin typeface="Verdan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latin typeface="Verdana" pitchFamily="34" charset="0"/>
              </a:rPr>
              <a:t>Diane</a:t>
            </a:r>
            <a:r>
              <a:rPr lang="en-US" baseline="0" dirty="0" smtClean="0">
                <a:latin typeface="Verdana" pitchFamily="34" charset="0"/>
              </a:rPr>
              <a:t> August.  However, this does not mean that they should not be exposed to complex or age-appropriate texts.</a:t>
            </a:r>
            <a:endParaRPr lang="en-US" dirty="0" smtClean="0">
              <a:latin typeface="Verdan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latin typeface="Verdana" pitchFamily="34" charset="0"/>
              </a:rPr>
              <a:t>Diane</a:t>
            </a:r>
            <a:r>
              <a:rPr lang="en-US" baseline="0" dirty="0" smtClean="0">
                <a:latin typeface="Verdana" pitchFamily="34" charset="0"/>
              </a:rPr>
              <a:t> August</a:t>
            </a:r>
            <a:endParaRPr lang="en-US" dirty="0" smtClean="0">
              <a:latin typeface="Verdan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342900" indent="-342900">
              <a:spcBef>
                <a:spcPct val="20000"/>
              </a:spcBef>
              <a:buClr>
                <a:schemeClr val="folHlink"/>
              </a:buClr>
              <a:buFontTx/>
              <a:buChar char="•"/>
              <a:defRPr/>
            </a:pPr>
            <a:r>
              <a:rPr lang="en-US" dirty="0" smtClean="0">
                <a:latin typeface="Verdana" charset="0"/>
              </a:rPr>
              <a:t>Support</a:t>
            </a:r>
            <a:r>
              <a:rPr lang="en-US" baseline="0" dirty="0" smtClean="0">
                <a:latin typeface="Verdana" charset="0"/>
              </a:rPr>
              <a:t> for high standards is not new to AFT.  Al Shanker was one of the earliest proponents of standards for the nation as a whole, and, as you saw in the video, Randi Weingarten continues this tradition of support for standards.  Current concerns for the AFT include </a:t>
            </a:r>
            <a:r>
              <a:rPr lang="en-US" sz="1200" kern="0" baseline="0" dirty="0" smtClean="0">
                <a:solidFill>
                  <a:schemeClr val="tx1"/>
                </a:solidFill>
                <a:latin typeface="Verdana" charset="0"/>
                <a:ea typeface="+mn-ea"/>
                <a:cs typeface="+mn-cs"/>
              </a:rPr>
              <a:t>o</a:t>
            </a:r>
            <a:r>
              <a:rPr lang="en-US" sz="1200" kern="0" dirty="0" smtClean="0">
                <a:solidFill>
                  <a:schemeClr val="tx1"/>
                </a:solidFill>
                <a:latin typeface="Verdana" charset="0"/>
                <a:ea typeface="+mn-ea"/>
                <a:cs typeface="+mn-cs"/>
              </a:rPr>
              <a:t>ur ability to compete in a global economy,</a:t>
            </a:r>
            <a:r>
              <a:rPr lang="en-US" sz="1200" kern="0" baseline="0" dirty="0" smtClean="0">
                <a:solidFill>
                  <a:schemeClr val="tx1"/>
                </a:solidFill>
                <a:latin typeface="Verdana" charset="0"/>
                <a:ea typeface="+mn-ea"/>
                <a:cs typeface="+mn-cs"/>
              </a:rPr>
              <a:t> i</a:t>
            </a:r>
            <a:r>
              <a:rPr lang="en-US" sz="1200" kern="0" dirty="0" smtClean="0">
                <a:solidFill>
                  <a:schemeClr val="tx1"/>
                </a:solidFill>
                <a:latin typeface="Verdana" charset="0"/>
                <a:ea typeface="+mn-ea"/>
                <a:cs typeface="+mn-cs"/>
              </a:rPr>
              <a:t>ntolerable achievement gaps between minority and non-minority students,</a:t>
            </a:r>
            <a:r>
              <a:rPr lang="en-US" sz="1200" kern="0" baseline="0" dirty="0" smtClean="0">
                <a:solidFill>
                  <a:schemeClr val="tx1"/>
                </a:solidFill>
                <a:latin typeface="Verdana" charset="0"/>
                <a:ea typeface="+mn-ea"/>
                <a:cs typeface="+mn-cs"/>
              </a:rPr>
              <a:t> and u</a:t>
            </a:r>
            <a:r>
              <a:rPr lang="en-US" sz="1200" kern="0" dirty="0" smtClean="0">
                <a:solidFill>
                  <a:schemeClr val="tx1"/>
                </a:solidFill>
                <a:latin typeface="Verdana" charset="0"/>
                <a:ea typeface="+mn-ea"/>
                <a:cs typeface="+mn-cs"/>
              </a:rPr>
              <a:t>nacceptable differences in expectations for students based on zip codes. We believe that the same high standards for all students is a good place to start. </a:t>
            </a:r>
            <a:endParaRPr lang="en-US" sz="800" kern="0" dirty="0" smtClean="0">
              <a:solidFill>
                <a:schemeClr val="tx1"/>
              </a:solidFill>
              <a:latin typeface="Verdana" charset="0"/>
              <a:ea typeface="+mn-ea"/>
              <a:cs typeface="+mn-cs"/>
            </a:endParaRPr>
          </a:p>
          <a:p>
            <a:pPr marL="335939" indent="-335939">
              <a:spcBef>
                <a:spcPct val="20000"/>
              </a:spcBef>
              <a:buClr>
                <a:schemeClr val="folHlink"/>
              </a:buClr>
              <a:defRPr/>
            </a:pPr>
            <a:endParaRPr lang="en-US" dirty="0" smtClean="0">
              <a:latin typeface="Verdana"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latin typeface="Verdan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Language cannot be taught in a vacuum. It needs</a:t>
            </a:r>
            <a:r>
              <a:rPr lang="en-US" baseline="0" dirty="0" smtClean="0"/>
              <a:t> to be learned socially, in a natural setting. By linking language and content, students can see relationships between words and ideas. For example, learning the words cause and effect will have more impact such as a social studies lesson when studying the American Revolution or in a science class when studying environmental changes due to erosion. Supplying</a:t>
            </a:r>
            <a:r>
              <a:rPr lang="en-US" dirty="0" smtClean="0"/>
              <a:t> students with sentence stems for spoken or written responses gave them the opportunity to use the vocabulary and modeled for them correct grammar totally within the context. </a:t>
            </a:r>
            <a:endParaRPr lang="en-US" baseline="0" dirty="0" smtClean="0"/>
          </a:p>
          <a:p>
            <a:endParaRPr lang="en-US" baseline="0" dirty="0" smtClean="0"/>
          </a:p>
          <a:p>
            <a:r>
              <a:rPr lang="en-US" dirty="0" smtClean="0"/>
              <a:t>S</a:t>
            </a:r>
            <a:r>
              <a:rPr lang="en-US" baseline="0" dirty="0" smtClean="0"/>
              <a:t>caffolding content and language instruction</a:t>
            </a:r>
            <a:r>
              <a:rPr lang="en-US" dirty="0" smtClean="0"/>
              <a:t> c an be used with ELs at any age and English language proficiency level.  N</a:t>
            </a:r>
            <a:r>
              <a:rPr lang="en-US" baseline="0" dirty="0" smtClean="0"/>
              <a:t>ot only does it provide the support ELLs need to succeed in mainstream classes, but it provides effective instructional strategies for ALL students.  By anticipating the language objectives prior to starting</a:t>
            </a:r>
            <a:r>
              <a:rPr lang="en-US" dirty="0" smtClean="0"/>
              <a:t> a lesson, teachers begin to think more intentionally about  language challenges students may encounter and what language  is necessary to convey understanding of subject matter concepts, such as vocabulary, structures, forms and functions. Words may have another meaning in different course, ie. state (ELA, SS), power (SS, Math), force (Science, SS). </a:t>
            </a:r>
          </a:p>
          <a:p>
            <a:endParaRPr lang="en-US" dirty="0" smtClean="0"/>
          </a:p>
          <a:p>
            <a:r>
              <a:rPr lang="en-US" dirty="0" smtClean="0"/>
              <a:t>Time is definitely an issue in a secondary classroom when classes are so content-driven. Teaching in a block schedule taught me to teach better, not harder. Rather than “cover content”, I focused on a deeper understanding of concepts. To do this, I would weave in language skills, thinking skills, study skills, and social skills into the content. By having students work n cooperative groups, they engaged in the content, and more importantly, retained it for the end of the year assessment. </a:t>
            </a:r>
            <a:br>
              <a:rPr lang="en-US" dirty="0" smtClean="0"/>
            </a:br>
            <a:r>
              <a:rPr lang="en-US" dirty="0" smtClean="0"/>
              <a: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build background for ELs is making connections to prior learning or to something the student may have already experienced. I did this with a KWL chart, doing a chapter walk with a text and having students making predictions. </a:t>
            </a:r>
          </a:p>
          <a:p>
            <a:endParaRPr lang="en-US" dirty="0" smtClean="0"/>
          </a:p>
          <a:p>
            <a:r>
              <a:rPr lang="en-US" dirty="0" smtClean="0"/>
              <a:t>For comprehensible input,  I used less idiomatic expressions, defined vocabulary in context, paraphrased, and used nonverbal cues to support verbal expressions (ie. visuals, gestures, other materials)</a:t>
            </a:r>
          </a:p>
          <a:p>
            <a:endParaRPr lang="en-US" dirty="0" smtClean="0"/>
          </a:p>
          <a:p>
            <a:r>
              <a:rPr lang="en-US" dirty="0" smtClean="0"/>
              <a:t>One strategy for success was the use of graphic organizers allowing students to make sense of the content in an organized fashion.</a:t>
            </a:r>
          </a:p>
          <a:p>
            <a:endParaRPr lang="en-US" dirty="0" smtClean="0"/>
          </a:p>
          <a:p>
            <a:r>
              <a:rPr lang="en-US" dirty="0" smtClean="0"/>
              <a:t>Students need to work with the content in order to learn it. I always built in opportunities to integrate reading, writing, speaking, and listening skills.</a:t>
            </a:r>
          </a:p>
          <a:p>
            <a:endParaRPr lang="en-US" dirty="0" smtClean="0"/>
          </a:p>
          <a:p>
            <a:r>
              <a:rPr lang="en-US" dirty="0" smtClean="0"/>
              <a:t>I assess my objectives in a variety of ways on an ongoing basis. It was too late to wait until the unit test to realize the student didn’t understand a major concept. </a:t>
            </a:r>
          </a:p>
          <a:p>
            <a:endParaRPr lang="en-US" dirty="0" smtClean="0"/>
          </a:p>
          <a:p>
            <a:endParaRPr lang="en-US" dirty="0" smtClean="0"/>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does it look like in</a:t>
            </a:r>
            <a:r>
              <a:rPr lang="en-US" baseline="0" dirty="0" smtClean="0"/>
              <a:t> a classroom when a teacher introduces English language acquisition and academic core content? I’d like to show you a video clip illustrating this at the high school level in a classroom in upstate New York. This is part of the “Watch and Learn” video series on the Colorin Colorado web site. Colorin Colorado is a partnership project of the AFT and PBS station WETA. It is a web site with valuable instructional and informational resources for  both educators and families of ELLs. The web site is www.colorincolorado.org.  </a:t>
            </a:r>
            <a:endParaRPr lang="en-US" dirty="0" smtClean="0"/>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685800" y="4343400"/>
            <a:ext cx="5486400" cy="4114800"/>
          </a:xfrm>
        </p:spPr>
        <p:txBody>
          <a:bodyPr/>
          <a:lstStyle/>
          <a:p>
            <a:pPr>
              <a:buFont typeface="Wingdings" pitchFamily="2" charset="2"/>
              <a:buChar char="Ø"/>
            </a:pPr>
            <a:r>
              <a:rPr lang="en-US" sz="1800" b="0" dirty="0" smtClean="0">
                <a:solidFill>
                  <a:srgbClr val="0E7E71"/>
                </a:solidFill>
                <a:latin typeface="Footlight MT Light" pitchFamily="18" charset="0"/>
              </a:rPr>
              <a:t>What process</a:t>
            </a:r>
            <a:r>
              <a:rPr lang="en-US" sz="1800" b="0" baseline="0" dirty="0" smtClean="0">
                <a:solidFill>
                  <a:srgbClr val="0E7E71"/>
                </a:solidFill>
                <a:latin typeface="Footlight MT Light" pitchFamily="18" charset="0"/>
              </a:rPr>
              <a:t> was followed to develop these standards?</a:t>
            </a:r>
            <a:endParaRPr lang="en-US" sz="1800" b="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Verdana" charset="0"/>
                <a:ea typeface="+mn-ea"/>
                <a:cs typeface="+mn-cs"/>
              </a:rPr>
              <a:t>Texts for younger readers (or ELLs) tend to omit all this complexity and water it down so much that their level of learning remains static. This simple text is not truly</a:t>
            </a:r>
            <a:r>
              <a:rPr lang="en-US" sz="1200" kern="1200" baseline="0" dirty="0" smtClean="0">
                <a:solidFill>
                  <a:schemeClr val="tx1"/>
                </a:solidFill>
                <a:latin typeface="Verdana" charset="0"/>
                <a:ea typeface="+mn-ea"/>
                <a:cs typeface="+mn-cs"/>
              </a:rPr>
              <a:t> informative or rich in meaning.</a:t>
            </a:r>
          </a:p>
          <a:p>
            <a:pPr lvl="0">
              <a:buFont typeface="Arial" pitchFamily="34" charset="0"/>
              <a:buChar char="•"/>
            </a:pPr>
            <a:r>
              <a:rPr lang="en-US" sz="1200" kern="1200" baseline="0" dirty="0" smtClean="0">
                <a:solidFill>
                  <a:schemeClr val="tx1"/>
                </a:solidFill>
                <a:latin typeface="Verdana" charset="0"/>
                <a:ea typeface="+mn-ea"/>
                <a:cs typeface="+mn-cs"/>
              </a:rPr>
              <a:t> We </a:t>
            </a:r>
            <a:r>
              <a:rPr lang="en-US" sz="1200" kern="1200" dirty="0" smtClean="0">
                <a:solidFill>
                  <a:schemeClr val="tx1"/>
                </a:solidFill>
                <a:latin typeface="Verdana" charset="0"/>
                <a:ea typeface="+mn-ea"/>
                <a:cs typeface="+mn-cs"/>
              </a:rPr>
              <a:t>tend to protect ELLs from complex text but what’s needed is the opposite, augmented by rigorous language support</a:t>
            </a:r>
          </a:p>
          <a:p>
            <a:pPr lvl="0">
              <a:buFont typeface="Arial" pitchFamily="34" charset="0"/>
              <a:buChar char="•"/>
            </a:pPr>
            <a:r>
              <a:rPr lang="en-US" sz="1200" kern="1200" dirty="0" smtClean="0">
                <a:solidFill>
                  <a:schemeClr val="tx1"/>
                </a:solidFill>
                <a:latin typeface="Verdana" charset="0"/>
                <a:ea typeface="+mn-ea"/>
                <a:cs typeface="+mn-cs"/>
              </a:rPr>
              <a:t> Material must be engaging and </a:t>
            </a:r>
            <a:r>
              <a:rPr lang="en-US" sz="1200" u="sng" kern="1200" dirty="0" smtClean="0">
                <a:solidFill>
                  <a:schemeClr val="tx1"/>
                </a:solidFill>
                <a:latin typeface="Verdana" charset="0"/>
                <a:ea typeface="+mn-ea"/>
                <a:cs typeface="+mn-cs"/>
              </a:rPr>
              <a:t>not</a:t>
            </a:r>
            <a:r>
              <a:rPr lang="en-US" sz="1200" kern="1200" dirty="0" smtClean="0">
                <a:solidFill>
                  <a:schemeClr val="tx1"/>
                </a:solidFill>
                <a:latin typeface="Verdana" charset="0"/>
                <a:ea typeface="+mn-ea"/>
                <a:cs typeface="+mn-cs"/>
              </a:rPr>
              <a:t> be taught in isolation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Verdana" charset="0"/>
              <a:ea typeface="+mn-ea"/>
              <a:cs typeface="+mn-cs"/>
            </a:endParaRPr>
          </a:p>
          <a:p>
            <a:pPr eaLnBrk="1" hangingPunct="1"/>
            <a:endParaRPr lang="en-US" dirty="0" smtClean="0">
              <a:latin typeface="Verdana"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Verdana" charset="0"/>
                <a:ea typeface="+mn-ea"/>
                <a:cs typeface="+mn-cs"/>
              </a:rPr>
              <a:t>Who is one of the foremost experts on second language</a:t>
            </a:r>
            <a:r>
              <a:rPr lang="en-US" sz="1200" kern="1200" baseline="0" dirty="0" smtClean="0">
                <a:solidFill>
                  <a:schemeClr val="tx1"/>
                </a:solidFill>
                <a:latin typeface="Verdana" charset="0"/>
                <a:ea typeface="+mn-ea"/>
                <a:cs typeface="+mn-cs"/>
              </a:rPr>
              <a:t> acquisition.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Verdana" charset="0"/>
              <a:ea typeface="+mn-ea"/>
              <a:cs typeface="+mn-cs"/>
            </a:endParaRPr>
          </a:p>
          <a:p>
            <a:r>
              <a:rPr lang="en-US" sz="1200" kern="1200" baseline="0" dirty="0" smtClean="0">
                <a:solidFill>
                  <a:schemeClr val="tx1"/>
                </a:solidFill>
                <a:latin typeface="Verdana" charset="0"/>
                <a:ea typeface="+mn-ea"/>
                <a:cs typeface="+mn-cs"/>
              </a:rPr>
              <a:t>Only exposing ELLs to simplified text is based on the assumption that ELs and LMs will be turned off to anything that is too hard. Decodable, simplified texts are supposed to allow them to learn to read on their own and have direct and immediate access to meaning. What’s wrong with simplified materials and approach? Simplified + decodable usually means limited, restricted, and thin in meaning. Most importantly, such materials provide no access to the language of real texts.  If students were learning language from such texts, it wouldn’t be academic language.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Verdana" charset="0"/>
              <a:ea typeface="+mn-ea"/>
              <a:cs typeface="+mn-cs"/>
            </a:endParaRPr>
          </a:p>
          <a:p>
            <a:r>
              <a:rPr lang="en-US" sz="1200" kern="1200" baseline="0" dirty="0" smtClean="0">
                <a:solidFill>
                  <a:schemeClr val="tx1"/>
                </a:solidFill>
                <a:latin typeface="Verdana" charset="0"/>
                <a:ea typeface="+mn-ea"/>
                <a:cs typeface="+mn-cs"/>
              </a:rPr>
              <a:t>Truth is––for ELs especially, any text is too hard to manage initially, and they will need instructional support for a while (although not for as long as commonly believed) to read and</a:t>
            </a:r>
          </a:p>
          <a:p>
            <a:r>
              <a:rPr lang="en-US" sz="1200" kern="1200" baseline="0" dirty="0" smtClean="0">
                <a:solidFill>
                  <a:schemeClr val="tx1"/>
                </a:solidFill>
                <a:latin typeface="Verdana" charset="0"/>
                <a:ea typeface="+mn-ea"/>
                <a:cs typeface="+mn-cs"/>
              </a:rPr>
              <a:t>interpret texts in English. Adapted texts are probably necessary for a year or so, but not much longer than that! Even then, there must be a gradual increase from one text to</a:t>
            </a:r>
          </a:p>
          <a:p>
            <a:r>
              <a:rPr lang="en-US" sz="1200" kern="1200" baseline="0" dirty="0" smtClean="0">
                <a:solidFill>
                  <a:schemeClr val="tx1"/>
                </a:solidFill>
                <a:latin typeface="Verdana" charset="0"/>
                <a:ea typeface="+mn-ea"/>
                <a:cs typeface="+mn-cs"/>
              </a:rPr>
              <a:t>another in the level of complexity of language and content. What ELs and LMs need are authentic and age appropriate texts, which they work on with appropriate instructional</a:t>
            </a:r>
          </a:p>
          <a:p>
            <a:r>
              <a:rPr lang="en-US" sz="1200" kern="1200" baseline="0" dirty="0" smtClean="0">
                <a:solidFill>
                  <a:schemeClr val="tx1"/>
                </a:solidFill>
                <a:latin typeface="Verdana" charset="0"/>
                <a:ea typeface="+mn-ea"/>
                <a:cs typeface="+mn-cs"/>
              </a:rPr>
              <a:t>support from teachers who know how to support language development.</a:t>
            </a:r>
            <a:endParaRPr lang="en-US" dirty="0" smtClean="0">
              <a:latin typeface="Verdana"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latin typeface="Verdana" pitchFamily="34" charset="0"/>
              </a:rPr>
              <a:t>Susan Pimentel</a:t>
            </a:r>
            <a:r>
              <a:rPr lang="en-US" baseline="0" dirty="0" smtClean="0">
                <a:latin typeface="Verdana" pitchFamily="34" charset="0"/>
              </a:rPr>
              <a:t> and Kenji Hakuta  (the last bullet is Diane August).</a:t>
            </a:r>
          </a:p>
          <a:p>
            <a:pPr eaLnBrk="1" hangingPunct="1"/>
            <a:endParaRPr lang="en-US" baseline="0" dirty="0" smtClean="0">
              <a:latin typeface="Verdana" pitchFamily="34" charset="0"/>
            </a:endParaRPr>
          </a:p>
          <a:p>
            <a:r>
              <a:rPr lang="en-US" sz="1200" kern="1200" baseline="0" dirty="0" smtClean="0">
                <a:solidFill>
                  <a:schemeClr val="tx1"/>
                </a:solidFill>
                <a:latin typeface="Verdana" charset="0"/>
                <a:ea typeface="+mn-ea"/>
                <a:cs typeface="+mn-cs"/>
              </a:rPr>
              <a:t>Students must learn to demonstrate independence -- </a:t>
            </a:r>
          </a:p>
          <a:p>
            <a:r>
              <a:rPr lang="en-US" sz="1200" kern="1200" baseline="0" dirty="0" smtClean="0">
                <a:solidFill>
                  <a:schemeClr val="tx1"/>
                </a:solidFill>
                <a:latin typeface="Verdana" charset="0"/>
                <a:ea typeface="+mn-ea"/>
                <a:cs typeface="+mn-cs"/>
              </a:rPr>
              <a:t> Request clarification and ask relevant questions</a:t>
            </a:r>
          </a:p>
          <a:p>
            <a:r>
              <a:rPr lang="en-US" sz="1200" kern="1200" baseline="0" dirty="0" smtClean="0">
                <a:solidFill>
                  <a:schemeClr val="tx1"/>
                </a:solidFill>
                <a:latin typeface="Verdana" charset="0"/>
                <a:ea typeface="+mn-ea"/>
                <a:cs typeface="+mn-cs"/>
              </a:rPr>
              <a:t> Become self-directed learners, effectively seeking out</a:t>
            </a:r>
          </a:p>
          <a:p>
            <a:r>
              <a:rPr lang="en-US" sz="1200" kern="1200" baseline="0" dirty="0" smtClean="0">
                <a:solidFill>
                  <a:schemeClr val="tx1"/>
                </a:solidFill>
                <a:latin typeface="Verdana" charset="0"/>
                <a:ea typeface="+mn-ea"/>
                <a:cs typeface="+mn-cs"/>
              </a:rPr>
              <a:t>and using resources to assist them</a:t>
            </a:r>
          </a:p>
          <a:p>
            <a:r>
              <a:rPr lang="en-US" sz="1200" kern="1200" baseline="0" dirty="0" smtClean="0">
                <a:solidFill>
                  <a:schemeClr val="tx1"/>
                </a:solidFill>
                <a:latin typeface="Verdana" charset="0"/>
                <a:ea typeface="+mn-ea"/>
                <a:cs typeface="+mn-cs"/>
              </a:rPr>
              <a:t> Resources include teachers, peers, print and digital</a:t>
            </a:r>
          </a:p>
          <a:p>
            <a:r>
              <a:rPr lang="en-US" sz="1200" kern="1200" baseline="0" dirty="0" smtClean="0">
                <a:solidFill>
                  <a:schemeClr val="tx1"/>
                </a:solidFill>
                <a:latin typeface="Verdana" charset="0"/>
                <a:ea typeface="+mn-ea"/>
                <a:cs typeface="+mn-cs"/>
              </a:rPr>
              <a:t>reference materials</a:t>
            </a:r>
          </a:p>
          <a:p>
            <a:r>
              <a:rPr lang="en-US" sz="1200" kern="1200" baseline="0" dirty="0" smtClean="0">
                <a:solidFill>
                  <a:schemeClr val="tx1"/>
                </a:solidFill>
                <a:latin typeface="Verdana" charset="0"/>
                <a:ea typeface="+mn-ea"/>
                <a:cs typeface="+mn-cs"/>
              </a:rPr>
              <a:t> Other resources (not listed in the standards, but</a:t>
            </a:r>
          </a:p>
          <a:p>
            <a:r>
              <a:rPr lang="en-US" sz="1200" kern="1200" baseline="0" dirty="0" smtClean="0">
                <a:solidFill>
                  <a:schemeClr val="tx1"/>
                </a:solidFill>
                <a:latin typeface="Verdana" charset="0"/>
                <a:ea typeface="+mn-ea"/>
                <a:cs typeface="+mn-cs"/>
              </a:rPr>
              <a:t>important) include first language knowledge and</a:t>
            </a:r>
          </a:p>
          <a:p>
            <a:r>
              <a:rPr lang="en-US" sz="1200" kern="1200" baseline="0" dirty="0" smtClean="0">
                <a:solidFill>
                  <a:schemeClr val="tx1"/>
                </a:solidFill>
                <a:latin typeface="Verdana" charset="0"/>
                <a:ea typeface="+mn-ea"/>
                <a:cs typeface="+mn-cs"/>
              </a:rPr>
              <a:t>skills; strategies to use context to make sense of text</a:t>
            </a:r>
            <a:endParaRPr lang="en-US" dirty="0" smtClean="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685800" y="4343400"/>
            <a:ext cx="5486400" cy="4114800"/>
          </a:xfrm>
        </p:spPr>
        <p:txBody>
          <a:bodyPr/>
          <a:lstStyle/>
          <a:p>
            <a:pPr>
              <a:buFont typeface="Wingdings" pitchFamily="2" charset="2"/>
              <a:buChar char="Ø"/>
            </a:pPr>
            <a:r>
              <a:rPr lang="en-US" sz="1800" b="0" dirty="0" smtClean="0">
                <a:solidFill>
                  <a:srgbClr val="0E7E71"/>
                </a:solidFill>
                <a:latin typeface="Footlight MT Light" pitchFamily="18" charset="0"/>
              </a:rPr>
              <a:t>Who came up with this idea? What process</a:t>
            </a:r>
            <a:r>
              <a:rPr lang="en-US" sz="1800" b="0" baseline="0" dirty="0" smtClean="0">
                <a:solidFill>
                  <a:srgbClr val="0E7E71"/>
                </a:solidFill>
                <a:latin typeface="Footlight MT Light" pitchFamily="18" charset="0"/>
              </a:rPr>
              <a:t> was followed to develop these standards?</a:t>
            </a:r>
            <a:endParaRPr lang="en-US" sz="1800" b="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latin typeface="Verdana" pitchFamily="34" charset="0"/>
              </a:rPr>
              <a:t>Diane August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685800" y="4343400"/>
            <a:ext cx="5486400" cy="4114800"/>
          </a:xfrm>
        </p:spPr>
        <p:txBody>
          <a:bodyPr/>
          <a:lstStyle/>
          <a:p>
            <a:pPr>
              <a:buFont typeface="Wingdings" pitchFamily="2" charset="2"/>
              <a:buChar char="Ø"/>
            </a:pPr>
            <a:r>
              <a:rPr lang="en-US" sz="1800" b="0" dirty="0" smtClean="0">
                <a:solidFill>
                  <a:srgbClr val="0E7E71"/>
                </a:solidFill>
                <a:latin typeface="Footlight MT Light" pitchFamily="18" charset="0"/>
              </a:rPr>
              <a:t>While these strategies are helpful, there</a:t>
            </a:r>
            <a:r>
              <a:rPr lang="en-US" sz="1800" b="0" baseline="0" dirty="0" smtClean="0">
                <a:solidFill>
                  <a:srgbClr val="0E7E71"/>
                </a:solidFill>
                <a:latin typeface="Footlight MT Light" pitchFamily="18" charset="0"/>
              </a:rPr>
              <a:t> are still many questions</a:t>
            </a:r>
            <a:r>
              <a:rPr lang="en-US" sz="1800" b="0" dirty="0" smtClean="0">
                <a:solidFill>
                  <a:srgbClr val="0E7E71"/>
                </a:solidFill>
                <a:latin typeface="Footlight MT Light" pitchFamily="18" charset="0"/>
              </a:rPr>
              <a:t>.  In the meantime, it is crucial to stay up to date on the latest research, seek high-quality professional development and look to our experienced peers for best practices going on in our classrooms NOW.  For example,</a:t>
            </a:r>
            <a:r>
              <a:rPr lang="en-US" sz="1800" b="0" baseline="0" dirty="0" smtClean="0">
                <a:solidFill>
                  <a:srgbClr val="0E7E71"/>
                </a:solidFill>
                <a:latin typeface="Footlight MT Light" pitchFamily="18" charset="0"/>
              </a:rPr>
              <a:t> strategies such as total physical response, using a pleasant tone, making students feel welcome, </a:t>
            </a:r>
            <a:r>
              <a:rPr lang="en-US" sz="1800" b="0" dirty="0" smtClean="0">
                <a:solidFill>
                  <a:schemeClr val="tx2"/>
                </a:solidFill>
                <a:latin typeface="Verdana" pitchFamily="34" charset="0"/>
              </a:rPr>
              <a:t>Visual Aids and/or demonstrations</a:t>
            </a:r>
            <a:r>
              <a:rPr lang="en-US" sz="1800" b="0" dirty="0" smtClean="0">
                <a:solidFill>
                  <a:schemeClr val="tx1"/>
                </a:solidFill>
                <a:latin typeface="Verdana" pitchFamily="34" charset="0"/>
              </a:rPr>
              <a:t>,</a:t>
            </a:r>
            <a:r>
              <a:rPr lang="en-US" sz="1800" b="0" baseline="0" dirty="0" smtClean="0">
                <a:solidFill>
                  <a:schemeClr val="tx1"/>
                </a:solidFill>
                <a:latin typeface="Verdana" pitchFamily="34" charset="0"/>
              </a:rPr>
              <a:t> </a:t>
            </a:r>
            <a:r>
              <a:rPr lang="en-US" sz="1800" b="0" i="1" dirty="0" smtClean="0">
                <a:solidFill>
                  <a:srgbClr val="00358B"/>
                </a:solidFill>
              </a:rPr>
              <a:t>graphic organizers,</a:t>
            </a:r>
            <a:r>
              <a:rPr lang="en-US" sz="1800" b="0" i="1" baseline="0" dirty="0" smtClean="0">
                <a:solidFill>
                  <a:srgbClr val="00358B"/>
                </a:solidFill>
              </a:rPr>
              <a:t> </a:t>
            </a:r>
            <a:r>
              <a:rPr lang="en-US" sz="1800" b="0" i="1" baseline="0" dirty="0" smtClean="0">
                <a:solidFill>
                  <a:srgbClr val="00358B"/>
                </a:solidFill>
                <a:latin typeface="Verdana" pitchFamily="34" charset="0"/>
              </a:rPr>
              <a:t> </a:t>
            </a:r>
            <a:r>
              <a:rPr lang="en-US" sz="1800" b="0" dirty="0" smtClean="0">
                <a:solidFill>
                  <a:schemeClr val="tx2"/>
                </a:solidFill>
                <a:latin typeface="Verdana" pitchFamily="34" charset="0"/>
              </a:rPr>
              <a:t>Hands-On Activities ,</a:t>
            </a:r>
            <a:r>
              <a:rPr lang="en-US" sz="1800" b="0" baseline="0" dirty="0" smtClean="0">
                <a:solidFill>
                  <a:schemeClr val="tx2"/>
                </a:solidFill>
                <a:latin typeface="Verdana" pitchFamily="34" charset="0"/>
              </a:rPr>
              <a:t> </a:t>
            </a:r>
            <a:r>
              <a:rPr lang="en-US" sz="1800" b="0" dirty="0" smtClean="0">
                <a:solidFill>
                  <a:schemeClr val="tx2"/>
                </a:solidFill>
                <a:latin typeface="Verdana" pitchFamily="34" charset="0"/>
              </a:rPr>
              <a:t>Sufficient Wait Time, etc.</a:t>
            </a:r>
            <a:endParaRPr lang="en-US" sz="1800" b="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resources are very helpful to ‘unpack’ the standards.  The last link there includes the appendices to the standards, which include assessment guidelines,</a:t>
            </a:r>
            <a:r>
              <a:rPr lang="en-US" baseline="0" dirty="0" smtClean="0"/>
              <a:t> examples of materials</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resources are very helpful to ‘unpack’ the standards.  The last link there includes the appendices to the standards, which include assessment guidelines,</a:t>
            </a:r>
            <a:r>
              <a:rPr lang="en-US" baseline="0" dirty="0" smtClean="0"/>
              <a:t> examples of materials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resources are very helpful to ‘unpack’ the standards.  The last link there includes the appendices to the standards, which include assessment guidelines,</a:t>
            </a:r>
            <a:r>
              <a:rPr lang="en-US" baseline="0" dirty="0" smtClean="0"/>
              <a:t> examples of materials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816107D2-8BD2-42F7-B798-DAE43BD63E03}" type="slidenum">
              <a:rPr lang="en-US" smtClean="0">
                <a:latin typeface="Arial" pitchFamily="34" charset="0"/>
              </a:rPr>
              <a:pPr/>
              <a:t>7</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latin typeface="Univers LT Std 45 Light"/>
              </a:rPr>
              <a:t>45 states in addition to DC, PR, USVI</a:t>
            </a:r>
          </a:p>
        </p:txBody>
      </p:sp>
      <p:sp>
        <p:nvSpPr>
          <p:cNvPr id="5120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89584" tIns="44792" rIns="89584" bIns="44792"/>
          <a:lstStyle/>
          <a:p>
            <a:pPr eaLnBrk="0" hangingPunct="0"/>
            <a:fld id="{D3700702-6369-48E0-8E5C-DB0953F2A397}" type="slidenum">
              <a:rPr lang="en-US"/>
              <a:pPr eaLnBrk="0" hangingPunct="0"/>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z="1200" kern="1200" baseline="0" dirty="0" smtClean="0">
                <a:solidFill>
                  <a:schemeClr val="tx1"/>
                </a:solidFill>
                <a:latin typeface="Verdana" charset="0"/>
                <a:ea typeface="+mn-ea"/>
                <a:cs typeface="+mn-cs"/>
              </a:rPr>
              <a:t>Only books for Advanced Placement (AP) classes have vocabulary levels equivalent to those of newspapers.  </a:t>
            </a:r>
            <a:r>
              <a:rPr lang="en-US" sz="1200" kern="1200" dirty="0" smtClean="0">
                <a:solidFill>
                  <a:schemeClr val="tx1"/>
                </a:solidFill>
                <a:latin typeface="Verdana" charset="0"/>
                <a:ea typeface="+mn-ea"/>
                <a:cs typeface="+mn-cs"/>
              </a:rPr>
              <a:t>And this “watering down” process began taking place in the 60s as poverty and immigration increased in urban centers – to the point</a:t>
            </a:r>
            <a:r>
              <a:rPr lang="en-US" sz="1200" kern="1200" baseline="0" dirty="0" smtClean="0">
                <a:solidFill>
                  <a:schemeClr val="tx1"/>
                </a:solidFill>
                <a:latin typeface="Verdana" charset="0"/>
                <a:ea typeface="+mn-ea"/>
                <a:cs typeface="+mn-cs"/>
              </a:rPr>
              <a:t> where some curricular and instructional materials for high-school level ELLs are nothing more than picture books.</a:t>
            </a:r>
          </a:p>
          <a:p>
            <a:pPr marL="0" marR="0" lvl="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Verdana" charset="0"/>
                <a:ea typeface="+mn-ea"/>
                <a:cs typeface="+mn-cs"/>
              </a:rPr>
              <a:t> </a:t>
            </a:r>
            <a:r>
              <a:rPr lang="en-US" sz="1200" kern="1200" dirty="0" smtClean="0">
                <a:solidFill>
                  <a:schemeClr val="tx1"/>
                </a:solidFill>
                <a:latin typeface="Verdana" charset="0"/>
                <a:ea typeface="+mn-ea"/>
                <a:cs typeface="+mn-cs"/>
              </a:rPr>
              <a:t>ELLs must be brought into the mainstream by the CCSS – not relegated to margins.</a:t>
            </a:r>
          </a:p>
          <a:p>
            <a:pPr lvl="0">
              <a:buFont typeface="Arial" pitchFamily="34" charset="0"/>
              <a:buChar char="•"/>
            </a:pPr>
            <a:r>
              <a:rPr lang="en-US" sz="1200" kern="1200" dirty="0" smtClean="0">
                <a:solidFill>
                  <a:schemeClr val="tx1"/>
                </a:solidFill>
                <a:latin typeface="Verdana" charset="0"/>
                <a:ea typeface="+mn-ea"/>
                <a:cs typeface="+mn-cs"/>
              </a:rPr>
              <a:t> The CCSS must become </a:t>
            </a:r>
            <a:r>
              <a:rPr lang="en-US" sz="1200" u="sng" kern="1200" dirty="0" smtClean="0">
                <a:solidFill>
                  <a:schemeClr val="tx1"/>
                </a:solidFill>
                <a:latin typeface="Verdana" charset="0"/>
                <a:ea typeface="+mn-ea"/>
                <a:cs typeface="+mn-cs"/>
              </a:rPr>
              <a:t>the goal</a:t>
            </a:r>
            <a:r>
              <a:rPr lang="en-US" sz="1200" kern="1200" dirty="0" smtClean="0">
                <a:solidFill>
                  <a:schemeClr val="tx1"/>
                </a:solidFill>
                <a:latin typeface="Verdana" charset="0"/>
                <a:ea typeface="+mn-ea"/>
                <a:cs typeface="+mn-cs"/>
              </a:rPr>
              <a:t> for ELLs </a:t>
            </a:r>
            <a:r>
              <a:rPr lang="en-US" sz="1200" kern="1200" dirty="0" smtClean="0">
                <a:solidFill>
                  <a:schemeClr val="tx1"/>
                </a:solidFill>
                <a:latin typeface="Verdana" charset="0"/>
                <a:ea typeface="+mn-ea"/>
                <a:cs typeface="+mn-cs"/>
                <a:sym typeface="Wingdings"/>
              </a:rPr>
              <a:t></a:t>
            </a:r>
            <a:r>
              <a:rPr lang="en-US" sz="1200" kern="1200" dirty="0" smtClean="0">
                <a:solidFill>
                  <a:schemeClr val="tx1"/>
                </a:solidFill>
                <a:latin typeface="Verdana" charset="0"/>
                <a:ea typeface="+mn-ea"/>
                <a:cs typeface="+mn-cs"/>
              </a:rPr>
              <a:t> the opportunity of a lifetime to be prepared for college and career.</a:t>
            </a:r>
          </a:p>
          <a:p>
            <a:pPr lvl="0">
              <a:buFont typeface="Arial" pitchFamily="34" charset="0"/>
              <a:buChar char="•"/>
            </a:pPr>
            <a:r>
              <a:rPr lang="en-US" sz="1200" kern="1200" dirty="0" smtClean="0">
                <a:solidFill>
                  <a:schemeClr val="tx1"/>
                </a:solidFill>
                <a:latin typeface="Verdana" charset="0"/>
                <a:ea typeface="+mn-ea"/>
                <a:cs typeface="+mn-cs"/>
              </a:rPr>
              <a:t> Our expectations are informed by perception </a:t>
            </a:r>
            <a:r>
              <a:rPr lang="en-US" sz="1200" kern="1200" dirty="0" smtClean="0">
                <a:solidFill>
                  <a:schemeClr val="tx1"/>
                </a:solidFill>
                <a:latin typeface="Verdana" charset="0"/>
                <a:ea typeface="+mn-ea"/>
                <a:cs typeface="+mn-cs"/>
                <a:sym typeface="Wingdings"/>
              </a:rPr>
              <a:t></a:t>
            </a:r>
            <a:r>
              <a:rPr lang="en-US" sz="1200" kern="1200" dirty="0" smtClean="0">
                <a:solidFill>
                  <a:schemeClr val="tx1"/>
                </a:solidFill>
                <a:latin typeface="Verdana" charset="0"/>
                <a:ea typeface="+mn-ea"/>
                <a:cs typeface="+mn-cs"/>
              </a:rPr>
              <a:t> schools perceive ELLs as less able.</a:t>
            </a:r>
          </a:p>
          <a:p>
            <a:pPr lvl="0">
              <a:buFont typeface="Arial" pitchFamily="34" charset="0"/>
              <a:buChar char="•"/>
            </a:pPr>
            <a:r>
              <a:rPr lang="en-US" sz="1200" kern="1200" dirty="0" smtClean="0">
                <a:solidFill>
                  <a:schemeClr val="tx1"/>
                </a:solidFill>
                <a:latin typeface="Verdana" charset="0"/>
                <a:ea typeface="+mn-ea"/>
                <a:cs typeface="+mn-cs"/>
              </a:rPr>
              <a:t> CCSS aims to close the 4 year gap between the level of content between 12</a:t>
            </a:r>
            <a:r>
              <a:rPr lang="en-US" sz="1200" kern="1200" baseline="30000" dirty="0" smtClean="0">
                <a:solidFill>
                  <a:schemeClr val="tx1"/>
                </a:solidFill>
                <a:latin typeface="Verdana" charset="0"/>
                <a:ea typeface="+mn-ea"/>
                <a:cs typeface="+mn-cs"/>
              </a:rPr>
              <a:t>th</a:t>
            </a:r>
            <a:r>
              <a:rPr lang="en-US" sz="1200" kern="1200" dirty="0" smtClean="0">
                <a:solidFill>
                  <a:schemeClr val="tx1"/>
                </a:solidFill>
                <a:latin typeface="Verdana" charset="0"/>
                <a:ea typeface="+mn-ea"/>
                <a:cs typeface="+mn-cs"/>
              </a:rPr>
              <a:t> grade materials and 1</a:t>
            </a:r>
            <a:r>
              <a:rPr lang="en-US" sz="1200" kern="1200" baseline="30000" dirty="0" smtClean="0">
                <a:solidFill>
                  <a:schemeClr val="tx1"/>
                </a:solidFill>
                <a:latin typeface="Verdana" charset="0"/>
                <a:ea typeface="+mn-ea"/>
                <a:cs typeface="+mn-cs"/>
              </a:rPr>
              <a:t>st</a:t>
            </a:r>
            <a:r>
              <a:rPr lang="en-US" sz="1200" kern="1200" dirty="0" smtClean="0">
                <a:solidFill>
                  <a:schemeClr val="tx1"/>
                </a:solidFill>
                <a:latin typeface="Verdana" charset="0"/>
                <a:ea typeface="+mn-ea"/>
                <a:cs typeface="+mn-cs"/>
              </a:rPr>
              <a:t> year college.</a:t>
            </a:r>
          </a:p>
          <a:p>
            <a:pPr lvl="0">
              <a:buFont typeface="Arial" pitchFamily="34" charset="0"/>
              <a:buChar char="•"/>
            </a:pPr>
            <a:endParaRPr lang="en-US" sz="1200" kern="1200" dirty="0" smtClean="0">
              <a:solidFill>
                <a:schemeClr val="tx1"/>
              </a:solidFill>
              <a:latin typeface="Verdana"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Verdana" charset="0"/>
              <a:ea typeface="+mn-ea"/>
              <a:cs typeface="+mn-cs"/>
            </a:endParaRPr>
          </a:p>
          <a:p>
            <a:pPr eaLnBrk="1" hangingPunct="1"/>
            <a:endParaRPr lang="en-US" dirty="0" smtClean="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6336013E-7E76-466E-B56A-8DEEB971FEBB}" type="slidenum">
              <a:rPr lang="en-US" smtClean="0">
                <a:latin typeface="Arial" pitchFamily="34" charset="0"/>
              </a:rPr>
              <a:pPr/>
              <a:t>10</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0" name="Picture 14" descr="AFT_12A_Natl.png                                               0014D214home                           BC877B2D:"/>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4099" name="Rectangle 3"/>
          <p:cNvSpPr>
            <a:spLocks noGrp="1" noChangeArrowheads="1"/>
          </p:cNvSpPr>
          <p:nvPr>
            <p:ph type="ctrTitle"/>
          </p:nvPr>
        </p:nvSpPr>
        <p:spPr>
          <a:xfrm>
            <a:off x="381000" y="685800"/>
            <a:ext cx="8382000" cy="2133600"/>
          </a:xfrm>
        </p:spPr>
        <p:txBody>
          <a:bodyPr anchor="ctr"/>
          <a:lstStyle>
            <a:lvl1pPr algn="ctr">
              <a:defRPr sz="4400"/>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1371600" y="3124200"/>
            <a:ext cx="6400800" cy="1752600"/>
          </a:xfrm>
        </p:spPr>
        <p:txBody>
          <a:bodyPr/>
          <a:lstStyle>
            <a:lvl1pPr marL="0" indent="0" algn="ctr">
              <a:buFontTx/>
              <a:buNone/>
              <a:defRPr>
                <a:solidFill>
                  <a:schemeClr val="tx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459D53-E862-4E12-A002-51307DDD4854}" type="datetime1">
              <a:rPr lang="en-US"/>
              <a:pPr/>
              <a:t>01/30/2013</a:t>
            </a:fld>
            <a:endParaRPr lang="en-US"/>
          </a:p>
        </p:txBody>
      </p:sp>
      <p:sp>
        <p:nvSpPr>
          <p:cNvPr id="5" name="Slide Number Placeholder 4"/>
          <p:cNvSpPr>
            <a:spLocks noGrp="1"/>
          </p:cNvSpPr>
          <p:nvPr>
            <p:ph type="sldNum" sz="quarter" idx="11"/>
          </p:nvPr>
        </p:nvSpPr>
        <p:spPr/>
        <p:txBody>
          <a:bodyPr/>
          <a:lstStyle>
            <a:lvl1pPr>
              <a:defRPr/>
            </a:lvl1pPr>
          </a:lstStyle>
          <a:p>
            <a:fld id="{5D8AD813-27F4-43D0-8C01-175A07CECD3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17ADF88-19BC-4C86-BE60-CD74FF9945D7}" type="datetime1">
              <a:rPr lang="en-US"/>
              <a:pPr/>
              <a:t>01/30/2013</a:t>
            </a:fld>
            <a:endParaRPr lang="en-US"/>
          </a:p>
        </p:txBody>
      </p:sp>
      <p:sp>
        <p:nvSpPr>
          <p:cNvPr id="5" name="Slide Number Placeholder 4"/>
          <p:cNvSpPr>
            <a:spLocks noGrp="1"/>
          </p:cNvSpPr>
          <p:nvPr>
            <p:ph type="sldNum" sz="quarter" idx="11"/>
          </p:nvPr>
        </p:nvSpPr>
        <p:spPr/>
        <p:txBody>
          <a:bodyPr/>
          <a:lstStyle>
            <a:lvl1pPr>
              <a:defRPr/>
            </a:lvl1pPr>
          </a:lstStyle>
          <a:p>
            <a:fld id="{7A3028EF-72FB-4FA7-BEB3-9B888E2FB90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4105DAFF-F3C1-4A3A-A416-18E2AD6F489B}" type="slidenum">
              <a:rPr lang="en-US"/>
              <a:pPr>
                <a:defRPr/>
              </a:pPr>
              <a:t>‹#›</a:t>
            </a:fld>
            <a:endParaRPr lang="en-US" dirty="0"/>
          </a:p>
        </p:txBody>
      </p:sp>
      <p:sp>
        <p:nvSpPr>
          <p:cNvPr id="5" name="Footer Placeholder 71"/>
          <p:cNvSpPr>
            <a:spLocks noGrp="1"/>
          </p:cNvSpPr>
          <p:nvPr userDrawn="1">
            <p:ph type="ftr" sz="quarter" idx="11"/>
          </p:nvPr>
        </p:nvSpPr>
        <p:spPr>
          <a:xfrm>
            <a:off x="0" y="6324600"/>
            <a:ext cx="7239000" cy="533400"/>
          </a:xfrm>
          <a:prstGeom prst="rect">
            <a:avLst/>
          </a:prstGeom>
        </p:spPr>
        <p:txBody>
          <a:bodyPr/>
          <a:lstStyle>
            <a:lvl1pPr>
              <a:defRPr>
                <a:cs typeface="Arial" pitchFamily="34" charset="0"/>
              </a:defRPr>
            </a:lvl1pPr>
          </a:lstStyle>
          <a:p>
            <a:pPr>
              <a:defRPr/>
            </a:pPr>
            <a:endParaRPr lang="en-US" dirty="0"/>
          </a:p>
          <a:p>
            <a:pPr>
              <a:defRPr/>
            </a:pPr>
            <a:r>
              <a:rPr lang="en-US" dirty="0"/>
              <a:t>Source: </a:t>
            </a:r>
          </a:p>
          <a:p>
            <a:pPr>
              <a:defRPr/>
            </a:pPr>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C92FA5-7221-4276-BB6A-979029846271}" type="datetime1">
              <a:rPr lang="en-US"/>
              <a:pPr/>
              <a:t>01/30/2013</a:t>
            </a:fld>
            <a:endParaRPr lang="en-US"/>
          </a:p>
        </p:txBody>
      </p:sp>
      <p:sp>
        <p:nvSpPr>
          <p:cNvPr id="5" name="Slide Number Placeholder 4"/>
          <p:cNvSpPr>
            <a:spLocks noGrp="1"/>
          </p:cNvSpPr>
          <p:nvPr>
            <p:ph type="sldNum" sz="quarter" idx="11"/>
          </p:nvPr>
        </p:nvSpPr>
        <p:spPr/>
        <p:txBody>
          <a:bodyPr/>
          <a:lstStyle>
            <a:lvl1pPr>
              <a:defRPr/>
            </a:lvl1pPr>
          </a:lstStyle>
          <a:p>
            <a:fld id="{F9420FE0-15C1-4446-9A60-26A4EB5619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B65B20-DEBA-4191-96C8-19B13901064E}" type="datetime1">
              <a:rPr lang="en-US"/>
              <a:pPr/>
              <a:t>01/30/2013</a:t>
            </a:fld>
            <a:endParaRPr lang="en-US"/>
          </a:p>
        </p:txBody>
      </p:sp>
      <p:sp>
        <p:nvSpPr>
          <p:cNvPr id="5" name="Slide Number Placeholder 4"/>
          <p:cNvSpPr>
            <a:spLocks noGrp="1"/>
          </p:cNvSpPr>
          <p:nvPr>
            <p:ph type="sldNum" sz="quarter" idx="11"/>
          </p:nvPr>
        </p:nvSpPr>
        <p:spPr/>
        <p:txBody>
          <a:bodyPr/>
          <a:lstStyle>
            <a:lvl1pPr>
              <a:defRPr/>
            </a:lvl1pPr>
          </a:lstStyle>
          <a:p>
            <a:fld id="{1C6EEDD9-FD74-44DF-86AE-2AA59612BE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4229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4229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42BF158-8766-4C39-9ABE-A40D1D9B9507}" type="datetime1">
              <a:rPr lang="en-US"/>
              <a:pPr/>
              <a:t>01/30/2013</a:t>
            </a:fld>
            <a:endParaRPr lang="en-US"/>
          </a:p>
        </p:txBody>
      </p:sp>
      <p:sp>
        <p:nvSpPr>
          <p:cNvPr id="6" name="Slide Number Placeholder 5"/>
          <p:cNvSpPr>
            <a:spLocks noGrp="1"/>
          </p:cNvSpPr>
          <p:nvPr>
            <p:ph type="sldNum" sz="quarter" idx="11"/>
          </p:nvPr>
        </p:nvSpPr>
        <p:spPr/>
        <p:txBody>
          <a:bodyPr/>
          <a:lstStyle>
            <a:lvl1pPr>
              <a:defRPr/>
            </a:lvl1pPr>
          </a:lstStyle>
          <a:p>
            <a:fld id="{A044E52F-12AA-4390-92D2-B698DFA1C4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0A32B17-52C0-4BE3-A7B7-26B794F39D1E}" type="datetime1">
              <a:rPr lang="en-US"/>
              <a:pPr/>
              <a:t>01/30/2013</a:t>
            </a:fld>
            <a:endParaRPr lang="en-US"/>
          </a:p>
        </p:txBody>
      </p:sp>
      <p:sp>
        <p:nvSpPr>
          <p:cNvPr id="8" name="Slide Number Placeholder 7"/>
          <p:cNvSpPr>
            <a:spLocks noGrp="1"/>
          </p:cNvSpPr>
          <p:nvPr>
            <p:ph type="sldNum" sz="quarter" idx="11"/>
          </p:nvPr>
        </p:nvSpPr>
        <p:spPr/>
        <p:txBody>
          <a:bodyPr/>
          <a:lstStyle>
            <a:lvl1pPr>
              <a:defRPr/>
            </a:lvl1pPr>
          </a:lstStyle>
          <a:p>
            <a:fld id="{D583D13C-71C8-48C6-B961-91D0DFBF4C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A74F18B-5F2A-4B54-8CFB-2E91D3958DEA}" type="datetime1">
              <a:rPr lang="en-US"/>
              <a:pPr/>
              <a:t>01/30/2013</a:t>
            </a:fld>
            <a:endParaRPr lang="en-US"/>
          </a:p>
        </p:txBody>
      </p:sp>
      <p:sp>
        <p:nvSpPr>
          <p:cNvPr id="4" name="Slide Number Placeholder 3"/>
          <p:cNvSpPr>
            <a:spLocks noGrp="1"/>
          </p:cNvSpPr>
          <p:nvPr>
            <p:ph type="sldNum" sz="quarter" idx="11"/>
          </p:nvPr>
        </p:nvSpPr>
        <p:spPr/>
        <p:txBody>
          <a:bodyPr/>
          <a:lstStyle>
            <a:lvl1pPr>
              <a:defRPr/>
            </a:lvl1pPr>
          </a:lstStyle>
          <a:p>
            <a:fld id="{03DC3BA1-FB22-4B20-BB65-70E7266BD8A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8F417D9-ED7B-461D-A8E1-31E67CE15D3E}" type="datetime1">
              <a:rPr lang="en-US"/>
              <a:pPr/>
              <a:t>01/30/2013</a:t>
            </a:fld>
            <a:endParaRPr lang="en-US"/>
          </a:p>
        </p:txBody>
      </p:sp>
      <p:sp>
        <p:nvSpPr>
          <p:cNvPr id="3" name="Slide Number Placeholder 2"/>
          <p:cNvSpPr>
            <a:spLocks noGrp="1"/>
          </p:cNvSpPr>
          <p:nvPr>
            <p:ph type="sldNum" sz="quarter" idx="11"/>
          </p:nvPr>
        </p:nvSpPr>
        <p:spPr/>
        <p:txBody>
          <a:bodyPr/>
          <a:lstStyle>
            <a:lvl1pPr>
              <a:defRPr/>
            </a:lvl1pPr>
          </a:lstStyle>
          <a:p>
            <a:fld id="{2BECBA90-1C7D-444E-AB59-8167933783E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053B912-3318-4C7C-A6F7-7999A9D15DAD}" type="datetime1">
              <a:rPr lang="en-US"/>
              <a:pPr/>
              <a:t>01/30/2013</a:t>
            </a:fld>
            <a:endParaRPr lang="en-US"/>
          </a:p>
        </p:txBody>
      </p:sp>
      <p:sp>
        <p:nvSpPr>
          <p:cNvPr id="6" name="Slide Number Placeholder 5"/>
          <p:cNvSpPr>
            <a:spLocks noGrp="1"/>
          </p:cNvSpPr>
          <p:nvPr>
            <p:ph type="sldNum" sz="quarter" idx="11"/>
          </p:nvPr>
        </p:nvSpPr>
        <p:spPr/>
        <p:txBody>
          <a:bodyPr/>
          <a:lstStyle>
            <a:lvl1pPr>
              <a:defRPr/>
            </a:lvl1pPr>
          </a:lstStyle>
          <a:p>
            <a:fld id="{66A51EE0-3B00-4370-94FF-B9E1EA72ACC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EAE2A1B-0DAB-4ABD-A5CC-CD20A15B4643}" type="datetime1">
              <a:rPr lang="en-US"/>
              <a:pPr/>
              <a:t>01/30/2013</a:t>
            </a:fld>
            <a:endParaRPr lang="en-US"/>
          </a:p>
        </p:txBody>
      </p:sp>
      <p:sp>
        <p:nvSpPr>
          <p:cNvPr id="6" name="Slide Number Placeholder 5"/>
          <p:cNvSpPr>
            <a:spLocks noGrp="1"/>
          </p:cNvSpPr>
          <p:nvPr>
            <p:ph type="sldNum" sz="quarter" idx="11"/>
          </p:nvPr>
        </p:nvSpPr>
        <p:spPr/>
        <p:txBody>
          <a:bodyPr/>
          <a:lstStyle>
            <a:lvl1pPr>
              <a:defRPr/>
            </a:lvl1pPr>
          </a:lstStyle>
          <a:p>
            <a:fld id="{35790829-C008-4C58-B823-5DB9DA213E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9" name="Picture 15" descr="AFT_12B_PE.png                                                 0014D214home                           BC877B2D:"/>
          <p:cNvPicPr>
            <a:picLocks noChangeAspect="1" noChangeArrowheads="1"/>
          </p:cNvPicPr>
          <p:nvPr/>
        </p:nvPicPr>
        <p:blipFill>
          <a:blip r:embed="rId14"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228600" y="304800"/>
            <a:ext cx="86106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228600" y="1828800"/>
            <a:ext cx="8610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934200" y="60198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mn-lt"/>
              </a:defRPr>
            </a:lvl1pPr>
          </a:lstStyle>
          <a:p>
            <a:fld id="{D1D868F3-B458-468B-A10E-8579B42FD6C7}" type="datetime1">
              <a:rPr lang="en-US"/>
              <a:pPr/>
              <a:t>01/30/2013</a:t>
            </a:fld>
            <a:endParaRPr lang="en-US"/>
          </a:p>
        </p:txBody>
      </p:sp>
      <p:sp>
        <p:nvSpPr>
          <p:cNvPr id="1030" name="Rectangle 6"/>
          <p:cNvSpPr>
            <a:spLocks noGrp="1" noChangeArrowheads="1"/>
          </p:cNvSpPr>
          <p:nvPr>
            <p:ph type="sldNum" sz="quarter" idx="4"/>
          </p:nvPr>
        </p:nvSpPr>
        <p:spPr bwMode="auto">
          <a:xfrm>
            <a:off x="69342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BEBA7D3E-B9CE-426E-A5DE-049A47EA2A6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charset="0"/>
        </a:defRPr>
      </a:lvl2pPr>
      <a:lvl3pPr algn="l" rtl="0" eaLnBrk="1" fontAlgn="base" hangingPunct="1">
        <a:spcBef>
          <a:spcPct val="0"/>
        </a:spcBef>
        <a:spcAft>
          <a:spcPct val="0"/>
        </a:spcAft>
        <a:defRPr sz="4000">
          <a:solidFill>
            <a:schemeClr val="tx2"/>
          </a:solidFill>
          <a:latin typeface="Verdana" charset="0"/>
        </a:defRPr>
      </a:lvl3pPr>
      <a:lvl4pPr algn="l" rtl="0" eaLnBrk="1" fontAlgn="base" hangingPunct="1">
        <a:spcBef>
          <a:spcPct val="0"/>
        </a:spcBef>
        <a:spcAft>
          <a:spcPct val="0"/>
        </a:spcAft>
        <a:defRPr sz="4000">
          <a:solidFill>
            <a:schemeClr val="tx2"/>
          </a:solidFill>
          <a:latin typeface="Verdana" charset="0"/>
        </a:defRPr>
      </a:lvl4pPr>
      <a:lvl5pPr algn="l" rtl="0" eaLnBrk="1" fontAlgn="base" hangingPunct="1">
        <a:spcBef>
          <a:spcPct val="0"/>
        </a:spcBef>
        <a:spcAft>
          <a:spcPct val="0"/>
        </a:spcAft>
        <a:defRPr sz="4000">
          <a:solidFill>
            <a:schemeClr val="tx2"/>
          </a:solidFill>
          <a:latin typeface="Verdana" charset="0"/>
        </a:defRPr>
      </a:lvl5pPr>
      <a:lvl6pPr marL="457200" algn="l" rtl="0" eaLnBrk="1" fontAlgn="base" hangingPunct="1">
        <a:spcBef>
          <a:spcPct val="0"/>
        </a:spcBef>
        <a:spcAft>
          <a:spcPct val="0"/>
        </a:spcAft>
        <a:defRPr sz="4000">
          <a:solidFill>
            <a:schemeClr val="tx2"/>
          </a:solidFill>
          <a:latin typeface="Verdana" charset="0"/>
        </a:defRPr>
      </a:lvl6pPr>
      <a:lvl7pPr marL="914400" algn="l" rtl="0" eaLnBrk="1" fontAlgn="base" hangingPunct="1">
        <a:spcBef>
          <a:spcPct val="0"/>
        </a:spcBef>
        <a:spcAft>
          <a:spcPct val="0"/>
        </a:spcAft>
        <a:defRPr sz="4000">
          <a:solidFill>
            <a:schemeClr val="tx2"/>
          </a:solidFill>
          <a:latin typeface="Verdana" charset="0"/>
        </a:defRPr>
      </a:lvl7pPr>
      <a:lvl8pPr marL="1371600" algn="l" rtl="0" eaLnBrk="1" fontAlgn="base" hangingPunct="1">
        <a:spcBef>
          <a:spcPct val="0"/>
        </a:spcBef>
        <a:spcAft>
          <a:spcPct val="0"/>
        </a:spcAft>
        <a:defRPr sz="4000">
          <a:solidFill>
            <a:schemeClr val="tx2"/>
          </a:solidFill>
          <a:latin typeface="Verdana" charset="0"/>
        </a:defRPr>
      </a:lvl8pPr>
      <a:lvl9pPr marL="1828800" algn="l" rtl="0" eaLnBrk="1" fontAlgn="base" hangingPunct="1">
        <a:spcBef>
          <a:spcPct val="0"/>
        </a:spcBef>
        <a:spcAft>
          <a:spcPct val="0"/>
        </a:spcAft>
        <a:defRPr sz="4000">
          <a:solidFill>
            <a:schemeClr val="tx2"/>
          </a:solidFill>
          <a:latin typeface="Verdana" charset="0"/>
        </a:defRPr>
      </a:lvl9pPr>
    </p:titleStyle>
    <p:bodyStyle>
      <a:lvl1pPr marL="342900" indent="-342900" algn="l" rtl="0" eaLnBrk="1" fontAlgn="base" hangingPunct="1">
        <a:spcBef>
          <a:spcPct val="20000"/>
        </a:spcBef>
        <a:spcAft>
          <a:spcPct val="0"/>
        </a:spcAft>
        <a:buClr>
          <a:schemeClr val="tx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400">
          <a:solidFill>
            <a:schemeClr val="tx1"/>
          </a:solidFill>
          <a:latin typeface="+mn-lt"/>
        </a:defRPr>
      </a:lvl2pPr>
      <a:lvl3pPr marL="1143000" indent="-228600" algn="l" rtl="0" eaLnBrk="1" fontAlgn="base" hangingPunct="1">
        <a:spcBef>
          <a:spcPct val="20000"/>
        </a:spcBef>
        <a:spcAft>
          <a:spcPct val="0"/>
        </a:spcAft>
        <a:buClr>
          <a:schemeClr val="tx2"/>
        </a:buClr>
        <a:buChar char="•"/>
        <a:defRPr sz="2000">
          <a:solidFill>
            <a:schemeClr val="tx1"/>
          </a:solidFill>
          <a:latin typeface="+mn-lt"/>
        </a:defRPr>
      </a:lvl3pPr>
      <a:lvl4pPr marL="1600200" indent="-228600" algn="l" rtl="0" eaLnBrk="1" fontAlgn="base" hangingPunct="1">
        <a:spcBef>
          <a:spcPct val="20000"/>
        </a:spcBef>
        <a:spcAft>
          <a:spcPct val="0"/>
        </a:spcAft>
        <a:buClr>
          <a:schemeClr val="tx2"/>
        </a:buClr>
        <a:buChar char="–"/>
        <a:defRPr>
          <a:solidFill>
            <a:schemeClr val="tx1"/>
          </a:solidFill>
          <a:latin typeface="+mn-lt"/>
        </a:defRPr>
      </a:lvl4pPr>
      <a:lvl5pPr marL="2057400" indent="-228600" algn="l" rtl="0" eaLnBrk="1" fontAlgn="base" hangingPunct="1">
        <a:spcBef>
          <a:spcPct val="20000"/>
        </a:spcBef>
        <a:spcAft>
          <a:spcPct val="0"/>
        </a:spcAft>
        <a:buClr>
          <a:schemeClr val="tx2"/>
        </a:buClr>
        <a:buChar char="»"/>
        <a:defRPr>
          <a:solidFill>
            <a:schemeClr val="tx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XRH_bJF2XwU&amp;list=UUdaoJ8gUQ12aLC5kZFwUbRQ&amp;index=3&amp;feature=plc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olorincolorado.org/multimedia/learn"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ode.state.or.us/search/page/?id=3424"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www.teachingchannel.org/videos/common-core-standards-ela" TargetMode="External"/><Relationship Id="rId5" Type="http://schemas.openxmlformats.org/officeDocument/2006/relationships/hyperlink" Target="http://engageny.org/common-core/" TargetMode="External"/><Relationship Id="rId4" Type="http://schemas.openxmlformats.org/officeDocument/2006/relationships/hyperlink" Target="http://ell.stanford.ed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38200" y="152400"/>
            <a:ext cx="8001000" cy="3657600"/>
          </a:xfrm>
        </p:spPr>
        <p:txBody>
          <a:bodyPr/>
          <a:lstStyle/>
          <a:p>
            <a:r>
              <a:rPr lang="en-US" b="1" dirty="0" smtClean="0">
                <a:solidFill>
                  <a:srgbClr val="FF3300"/>
                </a:solidFill>
              </a:rPr>
              <a:t>The Common Core State Standards and English Language Learners</a:t>
            </a:r>
            <a:r>
              <a:rPr lang="en-US" dirty="0" smtClean="0"/>
              <a:t> </a:t>
            </a:r>
            <a:endParaRPr lang="en-US" dirty="0"/>
          </a:p>
        </p:txBody>
      </p:sp>
      <p:sp>
        <p:nvSpPr>
          <p:cNvPr id="13315" name="Rectangle 3"/>
          <p:cNvSpPr>
            <a:spLocks noGrp="1" noChangeArrowheads="1"/>
          </p:cNvSpPr>
          <p:nvPr>
            <p:ph type="subTitle" idx="1"/>
          </p:nvPr>
        </p:nvSpPr>
        <p:spPr>
          <a:xfrm>
            <a:off x="228600" y="4038600"/>
            <a:ext cx="8153400" cy="1828800"/>
          </a:xfrm>
        </p:spPr>
        <p:txBody>
          <a:bodyPr/>
          <a:lstStyle/>
          <a:p>
            <a:pPr algn="l"/>
            <a:endParaRPr lang="en-US" sz="2400" b="1" dirty="0">
              <a:latin typeface="Footlight MT Light" pitchFamily="18" charset="0"/>
            </a:endParaRPr>
          </a:p>
          <a:p>
            <a:pPr algn="l"/>
            <a:endParaRPr lang="en-US" sz="2400" b="1" dirty="0">
              <a:latin typeface="Footlight MT Light" pitchFamily="18" charset="0"/>
            </a:endParaRPr>
          </a:p>
          <a:p>
            <a:pPr algn="l"/>
            <a:endParaRPr lang="en-US" sz="2400" b="1" dirty="0">
              <a:latin typeface="Footlight MT Light" pitchFamily="18" charset="0"/>
            </a:endParaRPr>
          </a:p>
        </p:txBody>
      </p:sp>
      <p:sp>
        <p:nvSpPr>
          <p:cNvPr id="13316" name="Text Box 4"/>
          <p:cNvSpPr txBox="1">
            <a:spLocks noChangeArrowheads="1"/>
          </p:cNvSpPr>
          <p:nvPr/>
        </p:nvSpPr>
        <p:spPr bwMode="auto">
          <a:xfrm>
            <a:off x="609600" y="4267200"/>
            <a:ext cx="8382000" cy="1938992"/>
          </a:xfrm>
          <a:prstGeom prst="rect">
            <a:avLst/>
          </a:prstGeom>
          <a:noFill/>
          <a:ln w="9525">
            <a:noFill/>
            <a:miter lim="800000"/>
            <a:headEnd/>
            <a:tailEnd/>
          </a:ln>
          <a:effectLst/>
        </p:spPr>
        <p:txBody>
          <a:bodyPr>
            <a:spAutoFit/>
          </a:bodyPr>
          <a:lstStyle/>
          <a:p>
            <a:r>
              <a:rPr lang="en-US" b="1" dirty="0">
                <a:solidFill>
                  <a:schemeClr val="tx2"/>
                </a:solidFill>
                <a:latin typeface="Verdana" pitchFamily="34" charset="0"/>
              </a:rPr>
              <a:t>	</a:t>
            </a:r>
            <a:r>
              <a:rPr lang="en-US" b="1" dirty="0" smtClean="0">
                <a:solidFill>
                  <a:schemeClr val="tx2"/>
                </a:solidFill>
                <a:latin typeface="Verdana" pitchFamily="34" charset="0"/>
              </a:rPr>
              <a:t>Presenter:</a:t>
            </a:r>
            <a:r>
              <a:rPr lang="en-US" b="1" dirty="0">
                <a:solidFill>
                  <a:schemeClr val="tx2"/>
                </a:solidFill>
                <a:latin typeface="Verdana" pitchFamily="34" charset="0"/>
              </a:rPr>
              <a:t>	</a:t>
            </a:r>
            <a:r>
              <a:rPr lang="en-US" b="1" dirty="0" smtClean="0">
                <a:solidFill>
                  <a:schemeClr val="tx2"/>
                </a:solidFill>
                <a:latin typeface="Verdana" pitchFamily="34" charset="0"/>
              </a:rPr>
              <a:t>	Giselle </a:t>
            </a:r>
            <a:r>
              <a:rPr lang="en-US" b="1" dirty="0">
                <a:solidFill>
                  <a:schemeClr val="tx2"/>
                </a:solidFill>
                <a:latin typeface="Verdana" pitchFamily="34" charset="0"/>
              </a:rPr>
              <a:t>Lundy-Ponce</a:t>
            </a:r>
          </a:p>
          <a:p>
            <a:r>
              <a:rPr lang="en-US" b="1" dirty="0">
                <a:solidFill>
                  <a:schemeClr val="tx2"/>
                </a:solidFill>
                <a:latin typeface="Verdana" pitchFamily="34" charset="0"/>
              </a:rPr>
              <a:t>				AFT</a:t>
            </a:r>
          </a:p>
          <a:p>
            <a:r>
              <a:rPr lang="en-US" b="1" dirty="0">
                <a:solidFill>
                  <a:schemeClr val="tx2"/>
                </a:solidFill>
                <a:latin typeface="Verdana" pitchFamily="34" charset="0"/>
              </a:rPr>
              <a:t>				Washington, </a:t>
            </a:r>
            <a:r>
              <a:rPr lang="en-US" b="1" dirty="0" smtClean="0">
                <a:solidFill>
                  <a:schemeClr val="tx2"/>
                </a:solidFill>
                <a:latin typeface="Verdana" pitchFamily="34" charset="0"/>
              </a:rPr>
              <a:t>DC</a:t>
            </a:r>
          </a:p>
          <a:p>
            <a:r>
              <a:rPr lang="en-US" b="1" dirty="0">
                <a:solidFill>
                  <a:schemeClr val="tx2"/>
                </a:solidFill>
                <a:latin typeface="Verdana" pitchFamily="34" charset="0"/>
              </a:rPr>
              <a:t>	</a:t>
            </a:r>
            <a:r>
              <a:rPr lang="en-US" b="1" dirty="0" smtClean="0">
                <a:solidFill>
                  <a:schemeClr val="tx2"/>
                </a:solidFill>
                <a:latin typeface="Verdana" pitchFamily="34" charset="0"/>
              </a:rPr>
              <a:t>			glundypo@aft.org</a:t>
            </a:r>
          </a:p>
          <a:p>
            <a:endParaRPr lang="en-US" b="1" dirty="0">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indent="0" algn="ctr"/>
            <a:r>
              <a:rPr lang="en-US" b="1" dirty="0" smtClean="0">
                <a:solidFill>
                  <a:srgbClr val="FF0000"/>
                </a:solidFill>
                <a:ea typeface="Geneva"/>
                <a:cs typeface="Geneva"/>
              </a:rPr>
              <a:t>Common Core State Standards Design </a:t>
            </a:r>
          </a:p>
        </p:txBody>
      </p:sp>
      <p:sp>
        <p:nvSpPr>
          <p:cNvPr id="3" name="Slide Number Placeholder 2"/>
          <p:cNvSpPr>
            <a:spLocks noGrp="1"/>
          </p:cNvSpPr>
          <p:nvPr>
            <p:ph type="sldNum" sz="quarter" idx="10"/>
          </p:nvPr>
        </p:nvSpPr>
        <p:spPr/>
        <p:txBody>
          <a:bodyPr/>
          <a:lstStyle/>
          <a:p>
            <a:pPr>
              <a:defRPr/>
            </a:pPr>
            <a:fld id="{06BCD13D-21E3-4E7F-8379-0399E868D769}" type="slidenum">
              <a:rPr lang="en-US"/>
              <a:pPr>
                <a:defRPr/>
              </a:pPr>
              <a:t>10</a:t>
            </a:fld>
            <a:endParaRPr lang="en-US" dirty="0"/>
          </a:p>
        </p:txBody>
      </p:sp>
      <p:sp>
        <p:nvSpPr>
          <p:cNvPr id="32772" name="Footer Placeholder 3"/>
          <p:cNvSpPr>
            <a:spLocks noGrp="1"/>
          </p:cNvSpPr>
          <p:nvPr>
            <p:ph type="ftr" sz="quarter" idx="11"/>
          </p:nvPr>
        </p:nvSpPr>
        <p:spPr bwMode="auto">
          <a:xfrm>
            <a:off x="1219200" y="5257800"/>
            <a:ext cx="7239000" cy="1600200"/>
          </a:xfrm>
          <a:noFill/>
          <a:ln>
            <a:miter lim="800000"/>
            <a:headEnd/>
            <a:tailEnd/>
          </a:ln>
        </p:spPr>
        <p:txBody>
          <a:bodyPr/>
          <a:lstStyle/>
          <a:p>
            <a:pPr marL="457200"/>
            <a:endParaRPr lang="en-US" dirty="0" smtClean="0"/>
          </a:p>
          <a:p>
            <a:pPr marL="457200"/>
            <a:r>
              <a:rPr lang="en-US" dirty="0" smtClean="0"/>
              <a:t> *Ready for first-year credit-bearing, postsecondary coursework in mathematics and English without the need for remediation. </a:t>
            </a:r>
          </a:p>
          <a:p>
            <a:pPr marL="457200"/>
            <a:endParaRPr lang="en-US" dirty="0" smtClean="0"/>
          </a:p>
        </p:txBody>
      </p:sp>
      <p:sp>
        <p:nvSpPr>
          <p:cNvPr id="32773" name="Content Placeholder 4"/>
          <p:cNvSpPr>
            <a:spLocks noGrp="1"/>
          </p:cNvSpPr>
          <p:nvPr>
            <p:ph idx="1"/>
          </p:nvPr>
        </p:nvSpPr>
        <p:spPr>
          <a:xfrm>
            <a:off x="457200" y="1600200"/>
            <a:ext cx="8229600" cy="5257800"/>
          </a:xfrm>
        </p:spPr>
        <p:txBody>
          <a:bodyPr/>
          <a:lstStyle/>
          <a:p>
            <a:pPr marL="0" indent="0">
              <a:spcBef>
                <a:spcPct val="0"/>
              </a:spcBef>
              <a:buClr>
                <a:srgbClr val="C87615"/>
              </a:buClr>
              <a:buSzPct val="120000"/>
              <a:buNone/>
            </a:pPr>
            <a:endParaRPr lang="en-US" dirty="0" smtClean="0">
              <a:ea typeface="Geneva"/>
              <a:cs typeface="Geneva"/>
            </a:endParaRPr>
          </a:p>
          <a:p>
            <a:pPr marL="0" indent="0">
              <a:spcBef>
                <a:spcPct val="0"/>
              </a:spcBef>
              <a:buClr>
                <a:srgbClr val="C87615"/>
              </a:buClr>
              <a:buSzPct val="120000"/>
              <a:buNone/>
            </a:pPr>
            <a:r>
              <a:rPr lang="en-US" dirty="0" smtClean="0">
                <a:ea typeface="Geneva"/>
                <a:cs typeface="Geneva"/>
              </a:rPr>
              <a:t>Building on the strength of current state standards, the CCSS are designed to be:</a:t>
            </a:r>
          </a:p>
          <a:p>
            <a:pPr marL="0" indent="0">
              <a:spcBef>
                <a:spcPct val="0"/>
              </a:spcBef>
              <a:buClr>
                <a:srgbClr val="C87615"/>
              </a:buClr>
              <a:buSzPct val="120000"/>
              <a:buNone/>
            </a:pPr>
            <a:endParaRPr lang="en-US" sz="1200" dirty="0" smtClean="0">
              <a:ea typeface="Geneva"/>
              <a:cs typeface="Geneva"/>
            </a:endParaRPr>
          </a:p>
          <a:p>
            <a:pPr marL="401638" lvl="1">
              <a:spcBef>
                <a:spcPct val="0"/>
              </a:spcBef>
              <a:spcAft>
                <a:spcPts val="600"/>
              </a:spcAft>
            </a:pPr>
            <a:r>
              <a:rPr lang="en-US" dirty="0" smtClean="0">
                <a:ea typeface="Geneva"/>
              </a:rPr>
              <a:t>Focused, coherent, clear and rigorous</a:t>
            </a:r>
          </a:p>
          <a:p>
            <a:pPr marL="401638" lvl="1">
              <a:spcBef>
                <a:spcPct val="0"/>
              </a:spcBef>
              <a:spcAft>
                <a:spcPts val="600"/>
              </a:spcAft>
            </a:pPr>
            <a:r>
              <a:rPr lang="en-US" dirty="0" smtClean="0">
                <a:ea typeface="Geneva"/>
              </a:rPr>
              <a:t>Fewer, clearer, higher-level</a:t>
            </a:r>
          </a:p>
          <a:p>
            <a:pPr marL="401638" lvl="1">
              <a:spcBef>
                <a:spcPts val="600"/>
              </a:spcBef>
              <a:spcAft>
                <a:spcPts val="600"/>
              </a:spcAft>
            </a:pPr>
            <a:r>
              <a:rPr lang="en-US" dirty="0" smtClean="0">
                <a:ea typeface="Geneva"/>
              </a:rPr>
              <a:t>Internationally benchmarked</a:t>
            </a:r>
          </a:p>
          <a:p>
            <a:pPr marL="401638" lvl="1">
              <a:spcBef>
                <a:spcPts val="600"/>
              </a:spcBef>
              <a:spcAft>
                <a:spcPts val="600"/>
              </a:spcAft>
            </a:pPr>
            <a:r>
              <a:rPr lang="en-US" dirty="0" smtClean="0">
                <a:ea typeface="Geneva"/>
              </a:rPr>
              <a:t>Anchored in college and career readiness* </a:t>
            </a:r>
          </a:p>
          <a:p>
            <a:pPr marL="401638" lvl="1">
              <a:spcBef>
                <a:spcPts val="600"/>
              </a:spcBef>
              <a:spcAft>
                <a:spcPts val="600"/>
              </a:spcAft>
            </a:pPr>
            <a:r>
              <a:rPr lang="en-US" dirty="0" smtClean="0">
                <a:ea typeface="Geneva"/>
              </a:rPr>
              <a:t>Evidence and research based</a:t>
            </a:r>
          </a:p>
          <a:p>
            <a:pPr marL="0" indent="0"/>
            <a:endParaRPr lang="en-US" dirty="0" smtClean="0">
              <a:ea typeface="Geneva"/>
              <a:cs typeface="Geneva"/>
            </a:endParaRPr>
          </a:p>
        </p:txBody>
      </p:sp>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indent="0" algn="ctr"/>
            <a:r>
              <a:rPr lang="en-US" b="1" dirty="0" smtClean="0">
                <a:solidFill>
                  <a:srgbClr val="FF0000"/>
                </a:solidFill>
                <a:ea typeface="Geneva"/>
                <a:cs typeface="Geneva"/>
              </a:rPr>
              <a:t>Common Core State Standards Evidence Base</a:t>
            </a:r>
          </a:p>
        </p:txBody>
      </p:sp>
      <p:sp>
        <p:nvSpPr>
          <p:cNvPr id="3" name="Slide Number Placeholder 2"/>
          <p:cNvSpPr>
            <a:spLocks noGrp="1"/>
          </p:cNvSpPr>
          <p:nvPr>
            <p:ph type="sldNum" sz="quarter" idx="10"/>
          </p:nvPr>
        </p:nvSpPr>
        <p:spPr/>
        <p:txBody>
          <a:bodyPr/>
          <a:lstStyle/>
          <a:p>
            <a:pPr>
              <a:defRPr/>
            </a:pPr>
            <a:fld id="{C8AE2415-7B38-414B-A13B-F538AE3C9009}" type="slidenum">
              <a:rPr lang="en-US"/>
              <a:pPr>
                <a:defRPr/>
              </a:pPr>
              <a:t>11</a:t>
            </a:fld>
            <a:endParaRPr lang="en-US" dirty="0"/>
          </a:p>
        </p:txBody>
      </p:sp>
      <p:sp>
        <p:nvSpPr>
          <p:cNvPr id="33796" name="Footer Placeholder 3"/>
          <p:cNvSpPr>
            <a:spLocks noGrp="1"/>
          </p:cNvSpPr>
          <p:nvPr>
            <p:ph type="ftr" sz="quarter" idx="11"/>
          </p:nvPr>
        </p:nvSpPr>
        <p:spPr bwMode="auto">
          <a:noFill/>
          <a:ln>
            <a:miter lim="800000"/>
            <a:headEnd/>
            <a:tailEnd/>
          </a:ln>
        </p:spPr>
        <p:txBody>
          <a:bodyPr/>
          <a:lstStyle/>
          <a:p>
            <a:pPr marL="457200"/>
            <a:endParaRPr lang="en-US" dirty="0" smtClean="0"/>
          </a:p>
          <a:p>
            <a:pPr marL="457200"/>
            <a:r>
              <a:rPr lang="en-US" dirty="0" smtClean="0"/>
              <a:t> </a:t>
            </a:r>
          </a:p>
          <a:p>
            <a:pPr marL="457200"/>
            <a:endParaRPr lang="en-US" dirty="0" smtClean="0"/>
          </a:p>
        </p:txBody>
      </p:sp>
      <p:sp>
        <p:nvSpPr>
          <p:cNvPr id="6" name="Content Placeholder 4"/>
          <p:cNvSpPr>
            <a:spLocks noGrp="1"/>
          </p:cNvSpPr>
          <p:nvPr>
            <p:ph idx="1"/>
          </p:nvPr>
        </p:nvSpPr>
        <p:spPr>
          <a:xfrm>
            <a:off x="914400" y="2057400"/>
            <a:ext cx="8229600" cy="4495800"/>
          </a:xfrm>
        </p:spPr>
        <p:txBody>
          <a:bodyPr/>
          <a:lstStyle/>
          <a:p>
            <a:pPr marL="0" lvl="1" indent="0">
              <a:spcBef>
                <a:spcPts val="600"/>
              </a:spcBef>
              <a:spcAft>
                <a:spcPts val="600"/>
              </a:spcAft>
              <a:buFontTx/>
              <a:buNone/>
              <a:defRPr/>
            </a:pPr>
            <a:r>
              <a:rPr lang="en-US" sz="2800" b="1" dirty="0" smtClean="0">
                <a:solidFill>
                  <a:srgbClr val="0091B2"/>
                </a:solidFill>
              </a:rPr>
              <a:t>Evidence includes:</a:t>
            </a:r>
          </a:p>
          <a:p>
            <a:pPr marL="402336" lvl="1" indent="-283464">
              <a:spcBef>
                <a:spcPts val="0"/>
              </a:spcBef>
              <a:spcAft>
                <a:spcPts val="0"/>
              </a:spcAft>
              <a:defRPr/>
            </a:pPr>
            <a:r>
              <a:rPr lang="en-US" sz="2800" dirty="0" smtClean="0"/>
              <a:t>Standards from high-performing countries, leading states, and nationally-regarded frameworks</a:t>
            </a:r>
          </a:p>
          <a:p>
            <a:pPr marL="402336" lvl="1" indent="-283464">
              <a:spcBef>
                <a:spcPts val="600"/>
              </a:spcBef>
              <a:spcAft>
                <a:spcPts val="0"/>
              </a:spcAft>
              <a:defRPr/>
            </a:pPr>
            <a:r>
              <a:rPr lang="en-US" sz="2800" dirty="0" smtClean="0"/>
              <a:t>Research on adolescent literacy, text complexity, mathematics instruction, quantitative literacy  </a:t>
            </a:r>
          </a:p>
          <a:p>
            <a:pPr marL="402336" lvl="1" indent="-283464">
              <a:spcBef>
                <a:spcPts val="600"/>
              </a:spcBef>
              <a:spcAft>
                <a:spcPts val="0"/>
              </a:spcAft>
              <a:defRPr/>
            </a:pPr>
            <a:r>
              <a:rPr lang="en-US" sz="2800" dirty="0" smtClean="0"/>
              <a:t>Lists of works consulted and research base included in standards’ appendices</a:t>
            </a:r>
          </a:p>
        </p:txBody>
      </p:sp>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228600"/>
            <a:ext cx="8610600" cy="1371600"/>
          </a:xfrm>
        </p:spPr>
        <p:txBody>
          <a:bodyPr/>
          <a:lstStyle/>
          <a:p>
            <a:pPr indent="0" algn="ctr"/>
            <a:r>
              <a:rPr lang="en-US" b="1" dirty="0" smtClean="0">
                <a:solidFill>
                  <a:srgbClr val="FF0000"/>
                </a:solidFill>
                <a:ea typeface="Geneva"/>
                <a:cs typeface="Geneva"/>
              </a:rPr>
              <a:t>Common Core State Standards Evidence Base</a:t>
            </a:r>
          </a:p>
        </p:txBody>
      </p:sp>
      <p:sp>
        <p:nvSpPr>
          <p:cNvPr id="3" name="Slide Number Placeholder 2"/>
          <p:cNvSpPr>
            <a:spLocks noGrp="1"/>
          </p:cNvSpPr>
          <p:nvPr>
            <p:ph type="sldNum" sz="quarter" idx="10"/>
          </p:nvPr>
        </p:nvSpPr>
        <p:spPr/>
        <p:txBody>
          <a:bodyPr/>
          <a:lstStyle/>
          <a:p>
            <a:pPr>
              <a:defRPr/>
            </a:pPr>
            <a:fld id="{FD7435D5-9621-49A9-81BD-66AE803FA826}" type="slidenum">
              <a:rPr lang="en-US"/>
              <a:pPr>
                <a:defRPr/>
              </a:pPr>
              <a:t>12</a:t>
            </a:fld>
            <a:endParaRPr lang="en-US" dirty="0"/>
          </a:p>
        </p:txBody>
      </p:sp>
      <p:sp>
        <p:nvSpPr>
          <p:cNvPr id="34820" name="Footer Placeholder 3"/>
          <p:cNvSpPr>
            <a:spLocks noGrp="1"/>
          </p:cNvSpPr>
          <p:nvPr>
            <p:ph type="ftr" sz="quarter" idx="11"/>
          </p:nvPr>
        </p:nvSpPr>
        <p:spPr bwMode="auto">
          <a:noFill/>
          <a:ln>
            <a:miter lim="800000"/>
            <a:headEnd/>
            <a:tailEnd/>
          </a:ln>
        </p:spPr>
        <p:txBody>
          <a:bodyPr/>
          <a:lstStyle/>
          <a:p>
            <a:pPr marL="457200"/>
            <a:endParaRPr lang="en-US" dirty="0" smtClean="0"/>
          </a:p>
          <a:p>
            <a:pPr marL="457200"/>
            <a:endParaRPr lang="en-US" dirty="0" smtClean="0"/>
          </a:p>
          <a:p>
            <a:pPr marL="457200"/>
            <a:endParaRPr lang="en-US" dirty="0" smtClean="0"/>
          </a:p>
        </p:txBody>
      </p:sp>
      <p:sp>
        <p:nvSpPr>
          <p:cNvPr id="34821" name="Content Placeholder 4"/>
          <p:cNvSpPr>
            <a:spLocks noGrp="1"/>
          </p:cNvSpPr>
          <p:nvPr>
            <p:ph idx="1"/>
          </p:nvPr>
        </p:nvSpPr>
        <p:spPr>
          <a:xfrm>
            <a:off x="457200" y="1447800"/>
            <a:ext cx="8229600" cy="5181600"/>
          </a:xfrm>
        </p:spPr>
        <p:txBody>
          <a:bodyPr/>
          <a:lstStyle/>
          <a:p>
            <a:pPr marL="0" indent="0">
              <a:buNone/>
            </a:pPr>
            <a:r>
              <a:rPr lang="en-US" sz="2000" dirty="0" smtClean="0">
                <a:ea typeface="Geneva"/>
                <a:cs typeface="Geneva"/>
              </a:rPr>
              <a:t>For example: Standards from individual high-performing countries and provinces were used to inform content, structure, and language. Writing teams looked for examples of rigor, coherence, and progression. </a:t>
            </a:r>
          </a:p>
        </p:txBody>
      </p:sp>
      <p:grpSp>
        <p:nvGrpSpPr>
          <p:cNvPr id="2" name="Group 6"/>
          <p:cNvGrpSpPr>
            <a:grpSpLocks/>
          </p:cNvGrpSpPr>
          <p:nvPr/>
        </p:nvGrpSpPr>
        <p:grpSpPr bwMode="auto">
          <a:xfrm>
            <a:off x="1295400" y="2971800"/>
            <a:ext cx="7172325" cy="3677930"/>
            <a:chOff x="1133855" y="1969782"/>
            <a:chExt cx="7172262" cy="3677350"/>
          </a:xfrm>
        </p:grpSpPr>
        <p:sp>
          <p:nvSpPr>
            <p:cNvPr id="8" name="TextBox 7"/>
            <p:cNvSpPr txBox="1"/>
            <p:nvPr/>
          </p:nvSpPr>
          <p:spPr>
            <a:xfrm>
              <a:off x="4867622" y="1969782"/>
              <a:ext cx="3438495" cy="3677350"/>
            </a:xfrm>
            <a:prstGeom prst="rect">
              <a:avLst/>
            </a:prstGeom>
            <a:noFill/>
            <a:ln>
              <a:solidFill>
                <a:schemeClr val="tx2"/>
              </a:solidFill>
            </a:ln>
          </p:spPr>
          <p:txBody>
            <a:bodyPr>
              <a:spAutoFit/>
            </a:bodyPr>
            <a:lstStyle/>
            <a:p>
              <a:pPr>
                <a:spcAft>
                  <a:spcPts val="600"/>
                </a:spcAft>
                <a:defRPr/>
              </a:pPr>
              <a:r>
                <a:rPr lang="en-US" b="1" i="1" dirty="0">
                  <a:solidFill>
                    <a:schemeClr val="tx2"/>
                  </a:solidFill>
                  <a:latin typeface="Arial" pitchFamily="-108" charset="0"/>
                </a:rPr>
                <a:t>Mathematics</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Belgium (Flemish)	</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Canada (Alberta)</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China</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Chinese Taipei</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England</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Finland</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Hong Kong</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India</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Ireland</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Japan</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Korea</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Singapore</a:t>
              </a:r>
            </a:p>
          </p:txBody>
        </p:sp>
        <p:sp>
          <p:nvSpPr>
            <p:cNvPr id="9" name="TextBox 8"/>
            <p:cNvSpPr txBox="1"/>
            <p:nvPr/>
          </p:nvSpPr>
          <p:spPr>
            <a:xfrm>
              <a:off x="1133855" y="1969782"/>
              <a:ext cx="3436908" cy="3677350"/>
            </a:xfrm>
            <a:prstGeom prst="rect">
              <a:avLst/>
            </a:prstGeom>
            <a:noFill/>
            <a:ln>
              <a:solidFill>
                <a:schemeClr val="tx2"/>
              </a:solidFill>
            </a:ln>
          </p:spPr>
          <p:txBody>
            <a:bodyPr>
              <a:spAutoFit/>
            </a:bodyPr>
            <a:lstStyle/>
            <a:p>
              <a:pPr>
                <a:spcAft>
                  <a:spcPts val="600"/>
                </a:spcAft>
                <a:defRPr/>
              </a:pPr>
              <a:r>
                <a:rPr lang="en-US" b="1" i="1" dirty="0">
                  <a:solidFill>
                    <a:schemeClr val="tx2"/>
                  </a:solidFill>
                  <a:latin typeface="Arial" pitchFamily="-108" charset="0"/>
                </a:rPr>
                <a:t>English language arts</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Australia</a:t>
              </a:r>
            </a:p>
            <a:p>
              <a:pPr marL="800100" lvl="1" indent="-342900">
                <a:buClr>
                  <a:srgbClr val="E4A11B"/>
                </a:buClr>
                <a:buSzPct val="75000"/>
                <a:buFont typeface="Arial" pitchFamily="34" charset="0"/>
                <a:buChar char="•"/>
                <a:defRPr/>
              </a:pPr>
              <a:r>
                <a:rPr lang="en-US" sz="1700" b="1" i="1" dirty="0">
                  <a:solidFill>
                    <a:schemeClr val="tx2"/>
                  </a:solidFill>
                  <a:latin typeface="Arial" pitchFamily="-108" charset="0"/>
                </a:rPr>
                <a:t>New South Wales</a:t>
              </a:r>
            </a:p>
            <a:p>
              <a:pPr marL="800100" lvl="1" indent="-342900">
                <a:buClr>
                  <a:srgbClr val="E4A11B"/>
                </a:buClr>
                <a:buSzPct val="75000"/>
                <a:buFont typeface="Arial" pitchFamily="34" charset="0"/>
                <a:buChar char="•"/>
                <a:defRPr/>
              </a:pPr>
              <a:r>
                <a:rPr lang="en-US" sz="1700" b="1" i="1" dirty="0">
                  <a:solidFill>
                    <a:schemeClr val="tx2"/>
                  </a:solidFill>
                  <a:latin typeface="Arial" pitchFamily="-108" charset="0"/>
                </a:rPr>
                <a:t>Victoria</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Canada</a:t>
              </a:r>
            </a:p>
            <a:p>
              <a:pPr marL="800100" lvl="1" indent="-342900">
                <a:buClr>
                  <a:srgbClr val="E4A11B"/>
                </a:buClr>
                <a:buSzPct val="75000"/>
                <a:buFont typeface="Arial" pitchFamily="34" charset="0"/>
                <a:buChar char="•"/>
                <a:defRPr/>
              </a:pPr>
              <a:r>
                <a:rPr lang="en-US" sz="1700" b="1" i="1" dirty="0">
                  <a:solidFill>
                    <a:schemeClr val="tx2"/>
                  </a:solidFill>
                  <a:latin typeface="Arial" pitchFamily="-108" charset="0"/>
                </a:rPr>
                <a:t>Alberta</a:t>
              </a:r>
            </a:p>
            <a:p>
              <a:pPr marL="800100" lvl="1" indent="-342900">
                <a:buClr>
                  <a:srgbClr val="E4A11B"/>
                </a:buClr>
                <a:buSzPct val="75000"/>
                <a:buFont typeface="Arial" pitchFamily="34" charset="0"/>
                <a:buChar char="•"/>
                <a:defRPr/>
              </a:pPr>
              <a:r>
                <a:rPr lang="en-US" sz="1700" b="1" i="1" dirty="0">
                  <a:solidFill>
                    <a:schemeClr val="tx2"/>
                  </a:solidFill>
                  <a:latin typeface="Arial" pitchFamily="-108" charset="0"/>
                </a:rPr>
                <a:t>British Columbia</a:t>
              </a:r>
            </a:p>
            <a:p>
              <a:pPr marL="800100" lvl="1" indent="-342900">
                <a:buClr>
                  <a:srgbClr val="E4A11B"/>
                </a:buClr>
                <a:buSzPct val="75000"/>
                <a:buFont typeface="Arial" pitchFamily="34" charset="0"/>
                <a:buChar char="•"/>
                <a:defRPr/>
              </a:pPr>
              <a:r>
                <a:rPr lang="en-US" sz="1700" b="1" i="1" dirty="0">
                  <a:solidFill>
                    <a:schemeClr val="tx2"/>
                  </a:solidFill>
                  <a:latin typeface="Arial" pitchFamily="-108" charset="0"/>
                </a:rPr>
                <a:t>Ontario</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England</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Finland</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Hong Kong</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Ireland</a:t>
              </a:r>
            </a:p>
            <a:p>
              <a:pPr marL="342900" indent="-342900">
                <a:buClr>
                  <a:srgbClr val="E4A11B"/>
                </a:buClr>
                <a:buSzPct val="75000"/>
                <a:buFont typeface="+mj-lt"/>
                <a:buAutoNum type="arabicPeriod"/>
                <a:defRPr/>
              </a:pPr>
              <a:r>
                <a:rPr lang="en-US" sz="1700" b="1" i="1" dirty="0">
                  <a:solidFill>
                    <a:schemeClr val="tx2"/>
                  </a:solidFill>
                  <a:latin typeface="Arial" pitchFamily="-108" charset="0"/>
                </a:rPr>
                <a:t>Singapore</a:t>
              </a:r>
            </a:p>
          </p:txBody>
        </p:sp>
      </p:grpSp>
    </p:spTree>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228600"/>
            <a:ext cx="8610600" cy="1600200"/>
          </a:xfrm>
        </p:spPr>
        <p:txBody>
          <a:bodyPr/>
          <a:lstStyle/>
          <a:p>
            <a:pPr indent="0" algn="ctr"/>
            <a:r>
              <a:rPr lang="en-US" sz="2400" b="1" dirty="0" smtClean="0">
                <a:solidFill>
                  <a:srgbClr val="FF0000"/>
                </a:solidFill>
                <a:ea typeface="Geneva"/>
                <a:cs typeface="Geneva"/>
              </a:rPr>
              <a:t>Common Core State Standards for</a:t>
            </a:r>
            <a:br>
              <a:rPr lang="en-US" sz="2400" b="1" dirty="0" smtClean="0">
                <a:solidFill>
                  <a:srgbClr val="FF0000"/>
                </a:solidFill>
                <a:ea typeface="Geneva"/>
                <a:cs typeface="Geneva"/>
              </a:rPr>
            </a:br>
            <a:r>
              <a:rPr lang="en-US" sz="2400" b="1" dirty="0" smtClean="0">
                <a:solidFill>
                  <a:srgbClr val="FF0000"/>
                </a:solidFill>
                <a:ea typeface="Geneva"/>
                <a:cs typeface="Geneva"/>
              </a:rPr>
              <a:t>English Language Arts and Literacy in History/Social Studies, Science, and Technical Subjects</a:t>
            </a:r>
          </a:p>
        </p:txBody>
      </p:sp>
      <p:sp>
        <p:nvSpPr>
          <p:cNvPr id="3" name="Slide Number Placeholder 2"/>
          <p:cNvSpPr>
            <a:spLocks noGrp="1"/>
          </p:cNvSpPr>
          <p:nvPr>
            <p:ph type="sldNum" sz="quarter" idx="10"/>
          </p:nvPr>
        </p:nvSpPr>
        <p:spPr/>
        <p:txBody>
          <a:bodyPr/>
          <a:lstStyle/>
          <a:p>
            <a:pPr>
              <a:defRPr/>
            </a:pPr>
            <a:fld id="{562B6F61-E088-4133-8690-A59C1D04F29F}" type="slidenum">
              <a:rPr lang="en-US"/>
              <a:pPr>
                <a:defRPr/>
              </a:pPr>
              <a:t>13</a:t>
            </a:fld>
            <a:endParaRPr lang="en-US" dirty="0"/>
          </a:p>
        </p:txBody>
      </p:sp>
      <p:sp>
        <p:nvSpPr>
          <p:cNvPr id="5" name="Content Placeholder 4"/>
          <p:cNvSpPr>
            <a:spLocks noGrp="1"/>
          </p:cNvSpPr>
          <p:nvPr>
            <p:ph idx="4294967295"/>
          </p:nvPr>
        </p:nvSpPr>
        <p:spPr>
          <a:xfrm>
            <a:off x="533400" y="1981200"/>
            <a:ext cx="8229600" cy="4876800"/>
          </a:xfrm>
        </p:spPr>
        <p:txBody>
          <a:bodyPr/>
          <a:lstStyle/>
          <a:p>
            <a:pPr marL="401638" lvl="1" indent="-287338">
              <a:spcBef>
                <a:spcPts val="600"/>
              </a:spcBef>
              <a:spcAft>
                <a:spcPts val="600"/>
              </a:spcAft>
            </a:pPr>
            <a:r>
              <a:rPr lang="en-US" sz="1800" b="1" dirty="0" smtClean="0">
                <a:solidFill>
                  <a:srgbClr val="0091B2"/>
                </a:solidFill>
                <a:ea typeface="Geneva"/>
              </a:rPr>
              <a:t>College and Career Readiness (CCR) Standards  </a:t>
            </a:r>
          </a:p>
          <a:p>
            <a:pPr marL="739775" lvl="2" indent="-287338">
              <a:spcBef>
                <a:spcPct val="0"/>
              </a:spcBef>
              <a:spcAft>
                <a:spcPts val="600"/>
              </a:spcAft>
              <a:buClr>
                <a:srgbClr val="E4A11B"/>
              </a:buClr>
              <a:buFont typeface="Wingdings" pitchFamily="2" charset="2"/>
              <a:buChar char="§"/>
            </a:pPr>
            <a:r>
              <a:rPr lang="en-US" dirty="0" smtClean="0">
                <a:ea typeface="Geneva"/>
              </a:rPr>
              <a:t>Overarching standards for each strand that are further defined by grade-specific standards </a:t>
            </a:r>
          </a:p>
          <a:p>
            <a:pPr marL="401638" lvl="1" indent="-287338">
              <a:spcBef>
                <a:spcPts val="600"/>
              </a:spcBef>
              <a:spcAft>
                <a:spcPts val="600"/>
              </a:spcAft>
            </a:pPr>
            <a:r>
              <a:rPr lang="en-US" sz="1800" b="1" dirty="0" smtClean="0">
                <a:solidFill>
                  <a:srgbClr val="0091B2"/>
                </a:solidFill>
                <a:ea typeface="Geneva"/>
              </a:rPr>
              <a:t>Grade-Level Standards in English Language Arts </a:t>
            </a:r>
          </a:p>
          <a:p>
            <a:pPr marL="739775" lvl="2" indent="-287338">
              <a:spcBef>
                <a:spcPct val="0"/>
              </a:spcBef>
              <a:buClr>
                <a:srgbClr val="E4A11B"/>
              </a:buClr>
              <a:buFont typeface="Wingdings" pitchFamily="2" charset="2"/>
              <a:buChar char="§"/>
            </a:pPr>
            <a:r>
              <a:rPr lang="en-US" dirty="0" smtClean="0">
                <a:ea typeface="Geneva"/>
              </a:rPr>
              <a:t>K-8, grade-by-grade</a:t>
            </a:r>
          </a:p>
          <a:p>
            <a:pPr marL="739775" lvl="2" indent="-287338">
              <a:spcBef>
                <a:spcPts val="600"/>
              </a:spcBef>
              <a:buClr>
                <a:srgbClr val="E4A11B"/>
              </a:buClr>
              <a:buFont typeface="Wingdings" pitchFamily="2" charset="2"/>
              <a:buChar char="§"/>
            </a:pPr>
            <a:r>
              <a:rPr lang="en-US" dirty="0" smtClean="0">
                <a:ea typeface="Geneva"/>
              </a:rPr>
              <a:t>9-10 and 11-12 grade bands for high school </a:t>
            </a:r>
          </a:p>
          <a:p>
            <a:pPr marL="739775" lvl="2" indent="-287338">
              <a:spcBef>
                <a:spcPts val="600"/>
              </a:spcBef>
              <a:spcAft>
                <a:spcPts val="600"/>
              </a:spcAft>
              <a:buClr>
                <a:srgbClr val="E4A11B"/>
              </a:buClr>
              <a:buFont typeface="Wingdings" pitchFamily="2" charset="2"/>
              <a:buChar char="§"/>
            </a:pPr>
            <a:r>
              <a:rPr lang="en-US" dirty="0" smtClean="0">
                <a:ea typeface="Geneva"/>
              </a:rPr>
              <a:t>Four strands: </a:t>
            </a:r>
            <a:r>
              <a:rPr lang="en-US" b="1" i="1" dirty="0" smtClean="0">
                <a:ea typeface="Geneva"/>
              </a:rPr>
              <a:t>Reading</a:t>
            </a:r>
            <a:r>
              <a:rPr lang="en-US" dirty="0" smtClean="0">
                <a:ea typeface="Geneva"/>
              </a:rPr>
              <a:t>, </a:t>
            </a:r>
            <a:r>
              <a:rPr lang="en-US" b="1" i="1" dirty="0" smtClean="0">
                <a:ea typeface="Geneva"/>
              </a:rPr>
              <a:t>Writing</a:t>
            </a:r>
            <a:r>
              <a:rPr lang="en-US" dirty="0" smtClean="0">
                <a:ea typeface="Geneva"/>
              </a:rPr>
              <a:t>, </a:t>
            </a:r>
            <a:r>
              <a:rPr lang="en-US" b="1" i="1" dirty="0" smtClean="0">
                <a:ea typeface="Geneva"/>
              </a:rPr>
              <a:t>Speaking and Listening</a:t>
            </a:r>
            <a:r>
              <a:rPr lang="en-US" dirty="0" smtClean="0">
                <a:ea typeface="Geneva"/>
              </a:rPr>
              <a:t>, and </a:t>
            </a:r>
            <a:r>
              <a:rPr lang="en-US" b="1" i="1" dirty="0" smtClean="0">
                <a:ea typeface="Geneva"/>
              </a:rPr>
              <a:t>Language</a:t>
            </a:r>
          </a:p>
          <a:p>
            <a:pPr marL="401638" lvl="1" indent="-287338">
              <a:spcBef>
                <a:spcPts val="600"/>
              </a:spcBef>
              <a:spcAft>
                <a:spcPts val="600"/>
              </a:spcAft>
            </a:pPr>
            <a:r>
              <a:rPr lang="en-US" sz="1800" b="1" dirty="0" smtClean="0">
                <a:solidFill>
                  <a:srgbClr val="0091B2"/>
                </a:solidFill>
                <a:ea typeface="Geneva"/>
              </a:rPr>
              <a:t>Standards for Literacy in History/Social Studies, Science, and Technical Subjects</a:t>
            </a:r>
          </a:p>
          <a:p>
            <a:pPr marL="739775" lvl="2" indent="-287338">
              <a:spcBef>
                <a:spcPct val="0"/>
              </a:spcBef>
              <a:buClr>
                <a:srgbClr val="E4A11B"/>
              </a:buClr>
              <a:buFont typeface="Wingdings" pitchFamily="2" charset="2"/>
              <a:buChar char="§"/>
            </a:pPr>
            <a:r>
              <a:rPr lang="en-US" dirty="0" smtClean="0">
                <a:ea typeface="Geneva"/>
              </a:rPr>
              <a:t>Standards are embedded at grades K-5</a:t>
            </a:r>
          </a:p>
          <a:p>
            <a:pPr marL="739775" lvl="2" indent="-287338">
              <a:spcBef>
                <a:spcPts val="600"/>
              </a:spcBef>
              <a:buClr>
                <a:srgbClr val="E4A11B"/>
              </a:buClr>
              <a:buFont typeface="Wingdings" pitchFamily="2" charset="2"/>
              <a:buChar char="§"/>
            </a:pPr>
            <a:r>
              <a:rPr lang="en-US" dirty="0" smtClean="0">
                <a:ea typeface="Geneva"/>
              </a:rPr>
              <a:t>Content-specific literacy standards are provided for grades 6-8, 9-10, and 11-12 </a:t>
            </a:r>
          </a:p>
          <a:p>
            <a:pPr marL="1425575" lvl="3" indent="-287338">
              <a:spcBef>
                <a:spcPts val="600"/>
              </a:spcBef>
              <a:buClr>
                <a:srgbClr val="E4A11B"/>
              </a:buClr>
              <a:buFont typeface="Wingdings" pitchFamily="2" charset="2"/>
              <a:buChar char="§"/>
            </a:pPr>
            <a:endParaRPr lang="en-US" dirty="0" smtClean="0">
              <a:ea typeface="Geneva"/>
            </a:endParaRPr>
          </a:p>
          <a:p>
            <a:pPr marL="739775" lvl="2" indent="-287338">
              <a:spcBef>
                <a:spcPts val="600"/>
              </a:spcBef>
              <a:buClr>
                <a:srgbClr val="E4A11B"/>
              </a:buClr>
              <a:buFont typeface="Wingdings" pitchFamily="2" charset="2"/>
              <a:buChar char="§"/>
            </a:pPr>
            <a:endParaRPr lang="en-US" dirty="0" smtClean="0">
              <a:ea typeface="Geneva"/>
            </a:endParaRPr>
          </a:p>
          <a:p>
            <a:pPr marL="0" indent="0"/>
            <a:endParaRPr lang="en-US" dirty="0" smtClean="0">
              <a:ea typeface="Geneva"/>
              <a:cs typeface="Geneva"/>
            </a:endParaRPr>
          </a:p>
        </p:txBody>
      </p:sp>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228600"/>
            <a:ext cx="8610600" cy="1143000"/>
          </a:xfrm>
        </p:spPr>
        <p:txBody>
          <a:bodyPr/>
          <a:lstStyle/>
          <a:p>
            <a:pPr indent="0" algn="ctr"/>
            <a:r>
              <a:rPr lang="en-US" sz="2400" b="1" dirty="0" smtClean="0">
                <a:solidFill>
                  <a:srgbClr val="FF0000"/>
                </a:solidFill>
                <a:ea typeface="Geneva"/>
                <a:cs typeface="Geneva"/>
              </a:rPr>
              <a:t>Common Core State Standards for</a:t>
            </a:r>
            <a:br>
              <a:rPr lang="en-US" sz="2400" b="1" dirty="0" smtClean="0">
                <a:solidFill>
                  <a:srgbClr val="FF0000"/>
                </a:solidFill>
                <a:ea typeface="Geneva"/>
                <a:cs typeface="Geneva"/>
              </a:rPr>
            </a:br>
            <a:r>
              <a:rPr lang="en-US" sz="2400" b="1" dirty="0" smtClean="0">
                <a:solidFill>
                  <a:srgbClr val="FF0000"/>
                </a:solidFill>
                <a:ea typeface="Geneva"/>
                <a:cs typeface="Geneva"/>
              </a:rPr>
              <a:t>Mathematics</a:t>
            </a:r>
          </a:p>
        </p:txBody>
      </p:sp>
      <p:sp>
        <p:nvSpPr>
          <p:cNvPr id="3" name="Slide Number Placeholder 2"/>
          <p:cNvSpPr>
            <a:spLocks noGrp="1"/>
          </p:cNvSpPr>
          <p:nvPr>
            <p:ph type="sldNum" sz="quarter" idx="10"/>
          </p:nvPr>
        </p:nvSpPr>
        <p:spPr/>
        <p:txBody>
          <a:bodyPr/>
          <a:lstStyle/>
          <a:p>
            <a:pPr>
              <a:defRPr/>
            </a:pPr>
            <a:fld id="{562B6F61-E088-4133-8690-A59C1D04F29F}" type="slidenum">
              <a:rPr lang="en-US"/>
              <a:pPr>
                <a:defRPr/>
              </a:pPr>
              <a:t>14</a:t>
            </a:fld>
            <a:endParaRPr lang="en-US" dirty="0"/>
          </a:p>
        </p:txBody>
      </p:sp>
      <p:sp>
        <p:nvSpPr>
          <p:cNvPr id="5" name="Content Placeholder 4"/>
          <p:cNvSpPr>
            <a:spLocks noGrp="1"/>
          </p:cNvSpPr>
          <p:nvPr>
            <p:ph idx="4294967295"/>
          </p:nvPr>
        </p:nvSpPr>
        <p:spPr>
          <a:xfrm>
            <a:off x="609600" y="1219200"/>
            <a:ext cx="8229600" cy="4876800"/>
          </a:xfrm>
        </p:spPr>
        <p:txBody>
          <a:bodyPr/>
          <a:lstStyle/>
          <a:p>
            <a:pPr marL="1425575" lvl="3" indent="-287338">
              <a:spcBef>
                <a:spcPts val="600"/>
              </a:spcBef>
              <a:buClr>
                <a:srgbClr val="E4A11B"/>
              </a:buClr>
              <a:buFont typeface="Wingdings" pitchFamily="2" charset="2"/>
              <a:buChar char="§"/>
            </a:pPr>
            <a:endParaRPr lang="en-US" dirty="0" smtClean="0">
              <a:ea typeface="Geneva"/>
            </a:endParaRPr>
          </a:p>
          <a:p>
            <a:pPr marL="739775" lvl="2" indent="-287338">
              <a:spcBef>
                <a:spcPts val="600"/>
              </a:spcBef>
              <a:buClr>
                <a:srgbClr val="E4A11B"/>
              </a:buClr>
              <a:buFont typeface="Wingdings" pitchFamily="2" charset="2"/>
              <a:buChar char="§"/>
            </a:pPr>
            <a:endParaRPr lang="en-US" dirty="0" smtClean="0">
              <a:ea typeface="Geneva"/>
            </a:endParaRPr>
          </a:p>
          <a:p>
            <a:pPr marL="0" indent="0"/>
            <a:endParaRPr lang="en-US" dirty="0" smtClean="0">
              <a:ea typeface="Geneva"/>
              <a:cs typeface="Geneva"/>
            </a:endParaRPr>
          </a:p>
        </p:txBody>
      </p:sp>
      <p:sp>
        <p:nvSpPr>
          <p:cNvPr id="6" name="Content Placeholder 4"/>
          <p:cNvSpPr txBox="1">
            <a:spLocks/>
          </p:cNvSpPr>
          <p:nvPr/>
        </p:nvSpPr>
        <p:spPr>
          <a:xfrm>
            <a:off x="533400" y="1066800"/>
            <a:ext cx="8229600" cy="5181600"/>
          </a:xfrm>
          <a:prstGeom prst="rect">
            <a:avLst/>
          </a:prstGeom>
        </p:spPr>
        <p:txBody>
          <a:bodyPr/>
          <a:lstStyle/>
          <a:p>
            <a:pPr marL="402336" lvl="1" indent="-287338" eaLnBrk="0" hangingPunct="0">
              <a:spcBef>
                <a:spcPts val="600"/>
              </a:spcBef>
              <a:spcAft>
                <a:spcPts val="600"/>
              </a:spcAft>
              <a:buSzPct val="75000"/>
              <a:defRPr/>
            </a:pPr>
            <a:r>
              <a:rPr lang="en-US" sz="1800" b="1" kern="0" dirty="0" smtClean="0">
                <a:solidFill>
                  <a:srgbClr val="0091B2"/>
                </a:solidFill>
                <a:latin typeface="+mn-lt"/>
                <a:ea typeface="Geneva" pitchFamily="-108" charset="-128"/>
              </a:rPr>
              <a:t>		Grade-Level </a:t>
            </a:r>
            <a:r>
              <a:rPr lang="en-US" sz="1800" b="1" kern="0" dirty="0">
                <a:solidFill>
                  <a:srgbClr val="0091B2"/>
                </a:solidFill>
                <a:latin typeface="+mn-lt"/>
                <a:ea typeface="Geneva" pitchFamily="-108" charset="-128"/>
              </a:rPr>
              <a:t>Standards </a:t>
            </a:r>
          </a:p>
          <a:p>
            <a:pPr marL="740664" lvl="2" indent="-287338" eaLnBrk="0" hangingPunct="0">
              <a:spcBef>
                <a:spcPts val="0"/>
              </a:spcBef>
              <a:spcAft>
                <a:spcPts val="0"/>
              </a:spcAft>
              <a:buFont typeface="Wingdings" pitchFamily="2" charset="2"/>
              <a:buChar char="Ø"/>
              <a:defRPr/>
            </a:pPr>
            <a:r>
              <a:rPr lang="en-US" sz="1800" kern="0" dirty="0">
                <a:latin typeface="+mn-lt"/>
                <a:ea typeface="Geneva" pitchFamily="-108" charset="-128"/>
              </a:rPr>
              <a:t>K-8 grade-by-grade standards organized by domain</a:t>
            </a:r>
          </a:p>
          <a:p>
            <a:pPr marL="740664" lvl="2" indent="-287338" eaLnBrk="0" hangingPunct="0">
              <a:spcBef>
                <a:spcPts val="600"/>
              </a:spcBef>
              <a:spcAft>
                <a:spcPts val="0"/>
              </a:spcAft>
              <a:buFont typeface="Wingdings" pitchFamily="2" charset="2"/>
              <a:buChar char="Ø"/>
              <a:defRPr/>
            </a:pPr>
            <a:r>
              <a:rPr lang="en-US" sz="1800" kern="0" dirty="0">
                <a:latin typeface="+mn-lt"/>
                <a:ea typeface="Geneva" pitchFamily="-108" charset="-128"/>
              </a:rPr>
              <a:t>9-12 high school standards organized by conceptual categories</a:t>
            </a:r>
          </a:p>
          <a:p>
            <a:pPr marL="0" lvl="1">
              <a:spcBef>
                <a:spcPts val="600"/>
              </a:spcBef>
              <a:spcAft>
                <a:spcPts val="600"/>
              </a:spcAft>
              <a:buSzPct val="75000"/>
              <a:defRPr/>
            </a:pPr>
            <a:r>
              <a:rPr lang="en-US" sz="1800" b="1" dirty="0" smtClean="0">
                <a:solidFill>
                  <a:srgbClr val="0091B2"/>
                </a:solidFill>
                <a:latin typeface="+mn-lt"/>
              </a:rPr>
              <a:t>	The K- 8 standards:</a:t>
            </a:r>
          </a:p>
          <a:p>
            <a:pPr marL="402336" lvl="1" indent="-287338">
              <a:spcBef>
                <a:spcPts val="0"/>
              </a:spcBef>
              <a:spcAft>
                <a:spcPts val="600"/>
              </a:spcAft>
              <a:buSzPct val="75000"/>
              <a:buFont typeface="Wingdings" pitchFamily="2" charset="2"/>
              <a:buChar char="Ø"/>
              <a:defRPr/>
            </a:pPr>
            <a:r>
              <a:rPr lang="en-US" sz="1800" kern="0" dirty="0" smtClean="0">
                <a:latin typeface="+mn-lt"/>
                <a:ea typeface="Geneva" pitchFamily="-108" charset="-128"/>
              </a:rPr>
              <a:t>The K-5 standards provide students with a solid foundation in </a:t>
            </a:r>
            <a:r>
              <a:rPr lang="en-US" sz="1800" i="1" kern="0" dirty="0" smtClean="0">
                <a:latin typeface="+mn-lt"/>
                <a:ea typeface="Geneva" pitchFamily="-108" charset="-128"/>
              </a:rPr>
              <a:t>whole numbers, addition, subtraction, multiplication, division, fractions and decimals</a:t>
            </a:r>
            <a:endParaRPr lang="en-US" sz="1800" kern="0" dirty="0" smtClean="0">
              <a:latin typeface="+mn-lt"/>
              <a:ea typeface="Geneva" pitchFamily="-108" charset="-128"/>
            </a:endParaRPr>
          </a:p>
          <a:p>
            <a:pPr marL="402336" lvl="1" indent="-287338">
              <a:spcBef>
                <a:spcPts val="600"/>
              </a:spcBef>
              <a:spcAft>
                <a:spcPts val="600"/>
              </a:spcAft>
              <a:buSzPct val="75000"/>
              <a:buFont typeface="Wingdings" pitchFamily="2" charset="2"/>
              <a:buChar char="Ø"/>
              <a:defRPr/>
            </a:pPr>
            <a:r>
              <a:rPr lang="en-US" sz="1800" kern="0" dirty="0" smtClean="0">
                <a:latin typeface="+mn-lt"/>
                <a:ea typeface="Geneva" pitchFamily="-108" charset="-128"/>
              </a:rPr>
              <a:t>The 6-8 standards describe robust learning in </a:t>
            </a:r>
            <a:r>
              <a:rPr lang="en-US" sz="1800" i="1" kern="0" dirty="0" smtClean="0">
                <a:latin typeface="+mn-lt"/>
                <a:ea typeface="Geneva" pitchFamily="-108" charset="-128"/>
              </a:rPr>
              <a:t>geometry</a:t>
            </a:r>
            <a:r>
              <a:rPr lang="en-US" sz="1800" kern="0" dirty="0" smtClean="0">
                <a:latin typeface="+mn-lt"/>
                <a:ea typeface="Geneva" pitchFamily="-108" charset="-128"/>
              </a:rPr>
              <a:t>, </a:t>
            </a:r>
            <a:r>
              <a:rPr lang="en-US" sz="1800" i="1" kern="0" dirty="0" smtClean="0">
                <a:latin typeface="+mn-lt"/>
                <a:ea typeface="Geneva" pitchFamily="-108" charset="-128"/>
              </a:rPr>
              <a:t>algebra</a:t>
            </a:r>
            <a:r>
              <a:rPr lang="en-US" sz="1800" kern="0" dirty="0" smtClean="0">
                <a:latin typeface="+mn-lt"/>
                <a:ea typeface="Geneva" pitchFamily="-108" charset="-128"/>
              </a:rPr>
              <a:t>, and </a:t>
            </a:r>
            <a:r>
              <a:rPr lang="en-US" sz="1800" i="1" kern="0" dirty="0" smtClean="0">
                <a:latin typeface="+mn-lt"/>
                <a:ea typeface="Geneva" pitchFamily="-108" charset="-128"/>
              </a:rPr>
              <a:t>probability and statistics </a:t>
            </a:r>
          </a:p>
          <a:p>
            <a:pPr marL="402336" lvl="1" indent="-287338">
              <a:spcBef>
                <a:spcPts val="600"/>
              </a:spcBef>
              <a:spcAft>
                <a:spcPts val="600"/>
              </a:spcAft>
              <a:buSzPct val="75000"/>
              <a:buFont typeface="Wingdings" pitchFamily="2" charset="2"/>
              <a:buChar char="Ø"/>
              <a:defRPr/>
            </a:pPr>
            <a:r>
              <a:rPr lang="en-US" sz="1800" kern="0" dirty="0" smtClean="0">
                <a:latin typeface="+mn-lt"/>
                <a:ea typeface="Geneva" pitchFamily="-108" charset="-128"/>
              </a:rPr>
              <a:t>Modeled after the focus of standards from high-performing nations, the standards for grades 7 and 8 include </a:t>
            </a:r>
            <a:r>
              <a:rPr lang="en-US" sz="1800" i="1" kern="0" dirty="0" smtClean="0">
                <a:latin typeface="+mn-lt"/>
                <a:ea typeface="Geneva" pitchFamily="-108" charset="-128"/>
              </a:rPr>
              <a:t>significant algebra and geometry content</a:t>
            </a:r>
          </a:p>
          <a:p>
            <a:pPr marL="402336" lvl="1" indent="-287338">
              <a:spcBef>
                <a:spcPts val="600"/>
              </a:spcBef>
              <a:spcAft>
                <a:spcPts val="600"/>
              </a:spcAft>
              <a:buSzPct val="75000"/>
              <a:buFont typeface="Wingdings" pitchFamily="2" charset="2"/>
              <a:buChar char="Ø"/>
              <a:defRPr/>
            </a:pPr>
            <a:r>
              <a:rPr lang="en-US" sz="1800" kern="0" dirty="0" smtClean="0">
                <a:latin typeface="+mn-lt"/>
                <a:ea typeface="Geneva" pitchFamily="-108" charset="-128"/>
              </a:rPr>
              <a:t>Students who have completed 7</a:t>
            </a:r>
            <a:r>
              <a:rPr lang="en-US" sz="1800" kern="0" baseline="30000" dirty="0" smtClean="0">
                <a:latin typeface="+mn-lt"/>
                <a:ea typeface="Geneva" pitchFamily="-108" charset="-128"/>
              </a:rPr>
              <a:t>th</a:t>
            </a:r>
            <a:r>
              <a:rPr lang="en-US" sz="1800" kern="0" dirty="0" smtClean="0">
                <a:latin typeface="+mn-lt"/>
                <a:ea typeface="Geneva" pitchFamily="-108" charset="-128"/>
              </a:rPr>
              <a:t> grade and mastered the content and skills will be </a:t>
            </a:r>
            <a:r>
              <a:rPr lang="en-US" sz="1800" i="1" kern="0" dirty="0" smtClean="0">
                <a:latin typeface="+mn-lt"/>
                <a:ea typeface="Geneva" pitchFamily="-108" charset="-128"/>
              </a:rPr>
              <a:t>prepared for algebra, in 8</a:t>
            </a:r>
            <a:r>
              <a:rPr lang="en-US" sz="1800" i="1" kern="0" baseline="30000" dirty="0" smtClean="0">
                <a:latin typeface="+mn-lt"/>
                <a:ea typeface="Geneva" pitchFamily="-108" charset="-128"/>
              </a:rPr>
              <a:t>th</a:t>
            </a:r>
            <a:r>
              <a:rPr lang="en-US" sz="1800" i="1" kern="0" dirty="0" smtClean="0">
                <a:latin typeface="+mn-lt"/>
                <a:ea typeface="Geneva" pitchFamily="-108" charset="-128"/>
              </a:rPr>
              <a:t> grade or after  </a:t>
            </a:r>
          </a:p>
          <a:p>
            <a:pPr marL="740664" lvl="2" indent="-287338" eaLnBrk="0" hangingPunct="0">
              <a:spcBef>
                <a:spcPts val="600"/>
              </a:spcBef>
              <a:spcAft>
                <a:spcPts val="0"/>
              </a:spcAft>
              <a:buClr>
                <a:srgbClr val="E4A11B"/>
              </a:buClr>
              <a:buFont typeface="Wingdings" pitchFamily="2" charset="2"/>
              <a:buChar char="§"/>
              <a:defRPr/>
            </a:pPr>
            <a:endParaRPr lang="en-US" sz="1800" kern="0" dirty="0">
              <a:latin typeface="+mn-lt"/>
              <a:ea typeface="Geneva" pitchFamily="-108" charset="-128"/>
            </a:endParaRPr>
          </a:p>
          <a:p>
            <a:pPr eaLnBrk="0" hangingPunct="0">
              <a:spcBef>
                <a:spcPct val="90000"/>
              </a:spcBef>
              <a:spcAft>
                <a:spcPts val="600"/>
              </a:spcAft>
              <a:defRPr/>
            </a:pPr>
            <a:endParaRPr lang="en-US" b="1" kern="0" dirty="0">
              <a:solidFill>
                <a:srgbClr val="0091B2"/>
              </a:solidFill>
              <a:latin typeface="+mn-lt"/>
              <a:ea typeface="Geneva" pitchFamily="-108" charset="-128"/>
              <a:cs typeface="Geneva" pitchFamily="-108" charset="-128"/>
            </a:endParaRPr>
          </a:p>
        </p:txBody>
      </p:sp>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228600"/>
            <a:ext cx="8610600" cy="1143000"/>
          </a:xfrm>
        </p:spPr>
        <p:txBody>
          <a:bodyPr/>
          <a:lstStyle/>
          <a:p>
            <a:pPr indent="0" algn="ctr"/>
            <a:r>
              <a:rPr lang="en-US" sz="2400" b="1" dirty="0" smtClean="0">
                <a:solidFill>
                  <a:srgbClr val="FF0000"/>
                </a:solidFill>
                <a:ea typeface="Geneva"/>
                <a:cs typeface="Geneva"/>
              </a:rPr>
              <a:t>Common Core State Standards for</a:t>
            </a:r>
            <a:br>
              <a:rPr lang="en-US" sz="2400" b="1" dirty="0" smtClean="0">
                <a:solidFill>
                  <a:srgbClr val="FF0000"/>
                </a:solidFill>
                <a:ea typeface="Geneva"/>
                <a:cs typeface="Geneva"/>
              </a:rPr>
            </a:br>
            <a:r>
              <a:rPr lang="en-US" sz="2400" b="1" dirty="0" smtClean="0">
                <a:solidFill>
                  <a:srgbClr val="FF0000"/>
                </a:solidFill>
                <a:ea typeface="Geneva"/>
                <a:cs typeface="Geneva"/>
              </a:rPr>
              <a:t>Mathematics</a:t>
            </a:r>
          </a:p>
        </p:txBody>
      </p:sp>
      <p:sp>
        <p:nvSpPr>
          <p:cNvPr id="3" name="Slide Number Placeholder 2"/>
          <p:cNvSpPr>
            <a:spLocks noGrp="1"/>
          </p:cNvSpPr>
          <p:nvPr>
            <p:ph type="sldNum" sz="quarter" idx="10"/>
          </p:nvPr>
        </p:nvSpPr>
        <p:spPr/>
        <p:txBody>
          <a:bodyPr/>
          <a:lstStyle/>
          <a:p>
            <a:pPr>
              <a:defRPr/>
            </a:pPr>
            <a:fld id="{562B6F61-E088-4133-8690-A59C1D04F29F}" type="slidenum">
              <a:rPr lang="en-US"/>
              <a:pPr>
                <a:defRPr/>
              </a:pPr>
              <a:t>15</a:t>
            </a:fld>
            <a:endParaRPr lang="en-US" dirty="0"/>
          </a:p>
        </p:txBody>
      </p:sp>
      <p:sp>
        <p:nvSpPr>
          <p:cNvPr id="5" name="Content Placeholder 4"/>
          <p:cNvSpPr>
            <a:spLocks noGrp="1"/>
          </p:cNvSpPr>
          <p:nvPr>
            <p:ph idx="4294967295"/>
          </p:nvPr>
        </p:nvSpPr>
        <p:spPr>
          <a:xfrm>
            <a:off x="533400" y="1524000"/>
            <a:ext cx="8229600" cy="4343400"/>
          </a:xfrm>
        </p:spPr>
        <p:txBody>
          <a:bodyPr/>
          <a:lstStyle/>
          <a:p>
            <a:pPr marL="1425575" lvl="3" indent="-287338">
              <a:spcBef>
                <a:spcPts val="600"/>
              </a:spcBef>
              <a:buClr>
                <a:srgbClr val="E4A11B"/>
              </a:buClr>
              <a:buFont typeface="Wingdings" pitchFamily="2" charset="2"/>
              <a:buChar char="§"/>
            </a:pPr>
            <a:endParaRPr lang="en-US" dirty="0" smtClean="0">
              <a:ea typeface="Geneva"/>
            </a:endParaRPr>
          </a:p>
          <a:p>
            <a:pPr marL="739775" lvl="2" indent="-287338">
              <a:spcBef>
                <a:spcPts val="600"/>
              </a:spcBef>
              <a:buClr>
                <a:srgbClr val="E4A11B"/>
              </a:buClr>
              <a:buFont typeface="Wingdings" pitchFamily="2" charset="2"/>
              <a:buChar char="§"/>
            </a:pPr>
            <a:endParaRPr lang="en-US" dirty="0" smtClean="0">
              <a:ea typeface="Geneva"/>
            </a:endParaRPr>
          </a:p>
          <a:p>
            <a:pPr marL="0" indent="0"/>
            <a:endParaRPr lang="en-US" dirty="0" smtClean="0">
              <a:ea typeface="Geneva"/>
              <a:cs typeface="Geneva"/>
            </a:endParaRPr>
          </a:p>
        </p:txBody>
      </p:sp>
      <p:sp>
        <p:nvSpPr>
          <p:cNvPr id="6" name="Content Placeholder 4"/>
          <p:cNvSpPr txBox="1">
            <a:spLocks/>
          </p:cNvSpPr>
          <p:nvPr/>
        </p:nvSpPr>
        <p:spPr>
          <a:xfrm>
            <a:off x="533400" y="1066800"/>
            <a:ext cx="8229600" cy="5181600"/>
          </a:xfrm>
          <a:prstGeom prst="rect">
            <a:avLst/>
          </a:prstGeom>
        </p:spPr>
        <p:txBody>
          <a:bodyPr/>
          <a:lstStyle/>
          <a:p>
            <a:pPr marL="0" lvl="1" indent="0">
              <a:spcBef>
                <a:spcPts val="600"/>
              </a:spcBef>
              <a:spcAft>
                <a:spcPts val="600"/>
              </a:spcAft>
              <a:buFontTx/>
              <a:buNone/>
              <a:defRPr/>
            </a:pPr>
            <a:r>
              <a:rPr lang="en-US" sz="2000" b="1" dirty="0" smtClean="0">
                <a:solidFill>
                  <a:srgbClr val="0091B2"/>
                </a:solidFill>
                <a:latin typeface="+mn-lt"/>
              </a:rPr>
              <a:t>The high school mathematics standards:</a:t>
            </a:r>
          </a:p>
          <a:p>
            <a:pPr marL="402336" lvl="1" indent="-287338">
              <a:spcBef>
                <a:spcPts val="600"/>
              </a:spcBef>
              <a:spcAft>
                <a:spcPts val="600"/>
              </a:spcAft>
              <a:buFont typeface="Wingdings" pitchFamily="2" charset="2"/>
              <a:buChar char="Ø"/>
              <a:defRPr/>
            </a:pPr>
            <a:r>
              <a:rPr lang="en-US" sz="2000" dirty="0" smtClean="0">
                <a:latin typeface="+mn-lt"/>
              </a:rPr>
              <a:t>Call on students to practice </a:t>
            </a:r>
            <a:r>
              <a:rPr lang="en-US" sz="2000" i="1" dirty="0" smtClean="0">
                <a:latin typeface="+mn-lt"/>
              </a:rPr>
              <a:t>applying mathematical ways of thinking </a:t>
            </a:r>
            <a:r>
              <a:rPr lang="en-US" sz="2000" dirty="0" smtClean="0">
                <a:latin typeface="+mn-lt"/>
              </a:rPr>
              <a:t>to real world issues and challenges</a:t>
            </a:r>
          </a:p>
          <a:p>
            <a:pPr marL="402336" lvl="1" indent="-287338">
              <a:spcBef>
                <a:spcPts val="600"/>
              </a:spcBef>
              <a:spcAft>
                <a:spcPts val="600"/>
              </a:spcAft>
              <a:buFont typeface="Wingdings" pitchFamily="2" charset="2"/>
              <a:buChar char="Ø"/>
              <a:defRPr/>
            </a:pPr>
            <a:r>
              <a:rPr lang="en-US" sz="2000" dirty="0" smtClean="0">
                <a:latin typeface="+mn-lt"/>
              </a:rPr>
              <a:t>Require students to develop a </a:t>
            </a:r>
            <a:r>
              <a:rPr lang="en-US" sz="2000" i="1" dirty="0" smtClean="0">
                <a:latin typeface="+mn-lt"/>
              </a:rPr>
              <a:t>depth of understanding and ability to apply mathematics to novel situations</a:t>
            </a:r>
            <a:r>
              <a:rPr lang="en-US" sz="2000" dirty="0" smtClean="0">
                <a:latin typeface="+mn-lt"/>
              </a:rPr>
              <a:t>, as college students and employees regularly are called to do</a:t>
            </a:r>
          </a:p>
          <a:p>
            <a:pPr marL="402336" lvl="1" indent="-287338">
              <a:spcBef>
                <a:spcPts val="600"/>
              </a:spcBef>
              <a:spcAft>
                <a:spcPts val="600"/>
              </a:spcAft>
              <a:buFont typeface="Wingdings" pitchFamily="2" charset="2"/>
              <a:buChar char="Ø"/>
              <a:defRPr/>
            </a:pPr>
            <a:r>
              <a:rPr lang="en-US" sz="2000" dirty="0" smtClean="0">
                <a:latin typeface="+mn-lt"/>
              </a:rPr>
              <a:t>Emphasize </a:t>
            </a:r>
            <a:r>
              <a:rPr lang="en-US" sz="2000" i="1" dirty="0" smtClean="0">
                <a:latin typeface="+mn-lt"/>
              </a:rPr>
              <a:t>mathematical modeling</a:t>
            </a:r>
            <a:r>
              <a:rPr lang="en-US" sz="2000" dirty="0" smtClean="0">
                <a:latin typeface="+mn-lt"/>
              </a:rPr>
              <a:t>, the use of mathematics and statistics to </a:t>
            </a:r>
            <a:r>
              <a:rPr lang="en-US" sz="2000" i="1" dirty="0" smtClean="0">
                <a:latin typeface="+mn-lt"/>
              </a:rPr>
              <a:t>analyze empirical situations</a:t>
            </a:r>
            <a:r>
              <a:rPr lang="en-US" sz="2000" dirty="0" smtClean="0">
                <a:latin typeface="+mn-lt"/>
              </a:rPr>
              <a:t>, understand them better, and improve decisions </a:t>
            </a:r>
          </a:p>
          <a:p>
            <a:pPr marL="402336" lvl="1" indent="-287338">
              <a:spcBef>
                <a:spcPts val="600"/>
              </a:spcBef>
              <a:spcAft>
                <a:spcPts val="600"/>
              </a:spcAft>
              <a:buFont typeface="Wingdings" pitchFamily="2" charset="2"/>
              <a:buChar char="Ø"/>
              <a:defRPr/>
            </a:pPr>
            <a:r>
              <a:rPr lang="en-US" sz="2000" dirty="0" smtClean="0">
                <a:latin typeface="+mn-lt"/>
              </a:rPr>
              <a:t>Identify the mathematics that all students should study in order to be </a:t>
            </a:r>
            <a:r>
              <a:rPr lang="en-US" sz="2000" i="1" dirty="0" smtClean="0">
                <a:latin typeface="+mn-lt"/>
              </a:rPr>
              <a:t>college and career ready</a:t>
            </a:r>
            <a:r>
              <a:rPr lang="en-US" sz="2000" dirty="0" smtClean="0">
                <a:latin typeface="+mn-lt"/>
              </a:rPr>
              <a:t>.  </a:t>
            </a:r>
          </a:p>
          <a:p>
            <a:pPr marL="402336" lvl="1" indent="-287338">
              <a:spcBef>
                <a:spcPts val="600"/>
              </a:spcBef>
              <a:spcAft>
                <a:spcPts val="600"/>
              </a:spcAft>
              <a:defRPr/>
            </a:pPr>
            <a:endParaRPr lang="en-US" sz="2000" dirty="0" smtClean="0">
              <a:latin typeface="+mn-lt"/>
            </a:endParaRPr>
          </a:p>
          <a:p>
            <a:pPr eaLnBrk="0" hangingPunct="0">
              <a:spcBef>
                <a:spcPct val="90000"/>
              </a:spcBef>
              <a:spcAft>
                <a:spcPts val="600"/>
              </a:spcAft>
              <a:defRPr/>
            </a:pPr>
            <a:endParaRPr lang="en-US" sz="2000" b="1" kern="0" dirty="0">
              <a:solidFill>
                <a:srgbClr val="0091B2"/>
              </a:solidFill>
              <a:latin typeface="+mn-lt"/>
              <a:ea typeface="Geneva" pitchFamily="-108" charset="-128"/>
              <a:cs typeface="Geneva" pitchFamily="-108" charset="-128"/>
            </a:endParaRPr>
          </a:p>
        </p:txBody>
      </p:sp>
    </p:spTree>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228600"/>
            <a:ext cx="8610600" cy="914400"/>
          </a:xfrm>
        </p:spPr>
        <p:txBody>
          <a:bodyPr/>
          <a:lstStyle/>
          <a:p>
            <a:pPr indent="0" algn="ctr"/>
            <a:r>
              <a:rPr lang="en-US" b="1" dirty="0" smtClean="0">
                <a:solidFill>
                  <a:srgbClr val="FF0000"/>
                </a:solidFill>
                <a:ea typeface="Geneva"/>
                <a:cs typeface="Geneva"/>
              </a:rPr>
              <a:t>Overview of Reading Strand</a:t>
            </a:r>
          </a:p>
        </p:txBody>
      </p:sp>
      <p:sp>
        <p:nvSpPr>
          <p:cNvPr id="3" name="Slide Number Placeholder 2"/>
          <p:cNvSpPr>
            <a:spLocks noGrp="1"/>
          </p:cNvSpPr>
          <p:nvPr>
            <p:ph type="sldNum" sz="quarter" idx="10"/>
          </p:nvPr>
        </p:nvSpPr>
        <p:spPr/>
        <p:txBody>
          <a:bodyPr/>
          <a:lstStyle/>
          <a:p>
            <a:pPr>
              <a:defRPr/>
            </a:pPr>
            <a:fld id="{562B6F61-E088-4133-8690-A59C1D04F29F}" type="slidenum">
              <a:rPr lang="en-US"/>
              <a:pPr>
                <a:defRPr/>
              </a:pPr>
              <a:t>16</a:t>
            </a:fld>
            <a:endParaRPr lang="en-US" dirty="0"/>
          </a:p>
        </p:txBody>
      </p:sp>
      <p:sp>
        <p:nvSpPr>
          <p:cNvPr id="6" name="TextBox 5"/>
          <p:cNvSpPr txBox="1"/>
          <p:nvPr/>
        </p:nvSpPr>
        <p:spPr>
          <a:xfrm>
            <a:off x="457200" y="1371600"/>
            <a:ext cx="8229600" cy="4785926"/>
          </a:xfrm>
          <a:prstGeom prst="rect">
            <a:avLst/>
          </a:prstGeom>
          <a:noFill/>
        </p:spPr>
        <p:txBody>
          <a:bodyPr wrap="square">
            <a:spAutoFit/>
          </a:bodyPr>
          <a:lstStyle/>
          <a:p>
            <a:pPr>
              <a:spcAft>
                <a:spcPts val="600"/>
              </a:spcAft>
              <a:defRPr/>
            </a:pPr>
            <a:r>
              <a:rPr lang="en-US" sz="2000" b="1" dirty="0">
                <a:solidFill>
                  <a:srgbClr val="0091B2"/>
                </a:solidFill>
                <a:latin typeface="+mn-lt"/>
              </a:rPr>
              <a:t>Reading</a:t>
            </a:r>
            <a:endParaRPr lang="en-US" sz="2000" dirty="0">
              <a:solidFill>
                <a:srgbClr val="0091B2"/>
              </a:solidFill>
              <a:latin typeface="+mn-lt"/>
            </a:endParaRPr>
          </a:p>
          <a:p>
            <a:pPr marL="402336" lvl="1" indent="-287338" eaLnBrk="0" hangingPunct="0">
              <a:spcBef>
                <a:spcPts val="600"/>
              </a:spcBef>
              <a:spcAft>
                <a:spcPts val="600"/>
              </a:spcAft>
              <a:buClr>
                <a:srgbClr val="E4A11B"/>
              </a:buClr>
              <a:buSzPct val="75000"/>
              <a:buFontTx/>
              <a:buBlip>
                <a:blip r:embed="rId3"/>
              </a:buBlip>
              <a:defRPr/>
            </a:pPr>
            <a:r>
              <a:rPr lang="en-US" sz="2000" dirty="0">
                <a:solidFill>
                  <a:schemeClr val="tx2"/>
                </a:solidFill>
                <a:latin typeface="+mn-lt"/>
              </a:rPr>
              <a:t>Progressive development of reading comprehension; students gain more from what they read   </a:t>
            </a:r>
          </a:p>
          <a:p>
            <a:pPr marL="402336" lvl="1" indent="-287338" eaLnBrk="0" hangingPunct="0">
              <a:spcBef>
                <a:spcPts val="600"/>
              </a:spcBef>
              <a:spcAft>
                <a:spcPts val="600"/>
              </a:spcAft>
              <a:buClr>
                <a:srgbClr val="E4A11B"/>
              </a:buClr>
              <a:buSzPct val="75000"/>
              <a:buFontTx/>
              <a:buBlip>
                <a:blip r:embed="rId3"/>
              </a:buBlip>
              <a:defRPr/>
            </a:pPr>
            <a:r>
              <a:rPr lang="en-US" sz="2000" dirty="0">
                <a:solidFill>
                  <a:schemeClr val="tx2"/>
                </a:solidFill>
                <a:latin typeface="+mn-lt"/>
              </a:rPr>
              <a:t>Emphasize the importance of grade-level texts that are of appropriate difficulty and are increasingly sophisticated </a:t>
            </a:r>
          </a:p>
          <a:p>
            <a:pPr marL="859536" lvl="2" indent="-287338" eaLnBrk="0" hangingPunct="0">
              <a:spcBef>
                <a:spcPts val="0"/>
              </a:spcBef>
              <a:spcAft>
                <a:spcPts val="600"/>
              </a:spcAft>
              <a:buClr>
                <a:srgbClr val="E4A11B"/>
              </a:buClr>
              <a:buSzPct val="100000"/>
              <a:buFont typeface="Wingdings" pitchFamily="2" charset="2"/>
              <a:buChar char="§"/>
              <a:defRPr/>
            </a:pPr>
            <a:r>
              <a:rPr lang="en-US" sz="2000" kern="0" dirty="0">
                <a:solidFill>
                  <a:schemeClr val="tx2"/>
                </a:solidFill>
                <a:latin typeface="+mn-lt"/>
                <a:ea typeface="Geneva" pitchFamily="-108" charset="-128"/>
              </a:rPr>
              <a:t>Standards for Reading Foundational Skills (K-5)</a:t>
            </a:r>
          </a:p>
          <a:p>
            <a:pPr marL="859536" lvl="2" indent="-287338" eaLnBrk="0" hangingPunct="0">
              <a:spcBef>
                <a:spcPts val="600"/>
              </a:spcBef>
              <a:spcAft>
                <a:spcPts val="600"/>
              </a:spcAft>
              <a:buClr>
                <a:srgbClr val="E4A11B"/>
              </a:buClr>
              <a:buSzPct val="100000"/>
              <a:buFont typeface="Wingdings" pitchFamily="2" charset="2"/>
              <a:buChar char="§"/>
              <a:defRPr/>
            </a:pPr>
            <a:r>
              <a:rPr lang="en-US" sz="2000" kern="0" dirty="0">
                <a:solidFill>
                  <a:schemeClr val="tx2"/>
                </a:solidFill>
                <a:latin typeface="+mn-lt"/>
                <a:ea typeface="Geneva" pitchFamily="-108" charset="-128"/>
              </a:rPr>
              <a:t>Reading Standards for Literature (K-12)</a:t>
            </a:r>
          </a:p>
          <a:p>
            <a:pPr marL="859536" lvl="2" indent="-287338" eaLnBrk="0" hangingPunct="0">
              <a:spcBef>
                <a:spcPts val="600"/>
              </a:spcBef>
              <a:spcAft>
                <a:spcPts val="600"/>
              </a:spcAft>
              <a:buClr>
                <a:srgbClr val="E4A11B"/>
              </a:buClr>
              <a:buSzPct val="100000"/>
              <a:buFont typeface="Wingdings" pitchFamily="2" charset="2"/>
              <a:buChar char="§"/>
              <a:defRPr/>
            </a:pPr>
            <a:r>
              <a:rPr lang="en-US" sz="2000" kern="0" dirty="0">
                <a:solidFill>
                  <a:schemeClr val="tx2"/>
                </a:solidFill>
                <a:latin typeface="+mn-lt"/>
                <a:ea typeface="Geneva" pitchFamily="-108" charset="-128"/>
              </a:rPr>
              <a:t>Reading Standards for Informational Text (K-12)</a:t>
            </a:r>
          </a:p>
          <a:p>
            <a:pPr marL="859536" lvl="2" indent="-287338" eaLnBrk="0" hangingPunct="0">
              <a:spcBef>
                <a:spcPts val="600"/>
              </a:spcBef>
              <a:spcAft>
                <a:spcPts val="600"/>
              </a:spcAft>
              <a:buClr>
                <a:srgbClr val="E4A11B"/>
              </a:buClr>
              <a:buSzPct val="100000"/>
              <a:buFont typeface="Wingdings" pitchFamily="2" charset="2"/>
              <a:buChar char="§"/>
              <a:defRPr/>
            </a:pPr>
            <a:r>
              <a:rPr lang="en-US" sz="2000" kern="0" dirty="0">
                <a:solidFill>
                  <a:schemeClr val="tx2"/>
                </a:solidFill>
                <a:latin typeface="+mn-lt"/>
                <a:ea typeface="Geneva" pitchFamily="-108" charset="-128"/>
              </a:rPr>
              <a:t>Reading Standards for Literacy in History/Social Studies (6-12)</a:t>
            </a:r>
          </a:p>
          <a:p>
            <a:pPr marL="859536" lvl="2" indent="-287338" eaLnBrk="0" hangingPunct="0">
              <a:spcBef>
                <a:spcPts val="600"/>
              </a:spcBef>
              <a:spcAft>
                <a:spcPts val="600"/>
              </a:spcAft>
              <a:buClr>
                <a:srgbClr val="E4A11B"/>
              </a:buClr>
              <a:buSzPct val="100000"/>
              <a:buFont typeface="Wingdings" pitchFamily="2" charset="2"/>
              <a:buChar char="§"/>
              <a:defRPr/>
            </a:pPr>
            <a:r>
              <a:rPr lang="en-US" sz="2000" kern="0" dirty="0">
                <a:solidFill>
                  <a:schemeClr val="tx2"/>
                </a:solidFill>
                <a:latin typeface="+mn-lt"/>
                <a:ea typeface="Geneva" pitchFamily="-108" charset="-128"/>
              </a:rPr>
              <a:t>Reading Standards for Literacy in Science and Technical Subjects (6-12)</a:t>
            </a:r>
            <a:endParaRPr lang="en-US" sz="2000" b="1" dirty="0">
              <a:solidFill>
                <a:schemeClr val="tx2"/>
              </a:solidFill>
              <a:latin typeface="+mn-lt"/>
            </a:endParaRPr>
          </a:p>
        </p:txBody>
      </p:sp>
    </p:spTree>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0"/>
            <a:ext cx="8610600" cy="1219200"/>
          </a:xfrm>
        </p:spPr>
        <p:txBody>
          <a:bodyPr/>
          <a:lstStyle/>
          <a:p>
            <a:pPr indent="0" algn="ctr"/>
            <a:r>
              <a:rPr lang="en-US" b="1" dirty="0" smtClean="0">
                <a:solidFill>
                  <a:srgbClr val="FF0000"/>
                </a:solidFill>
                <a:ea typeface="Geneva"/>
                <a:cs typeface="Geneva"/>
              </a:rPr>
              <a:t>Example of Grade-Level Progression in Reading</a:t>
            </a:r>
          </a:p>
        </p:txBody>
      </p:sp>
      <p:sp>
        <p:nvSpPr>
          <p:cNvPr id="3" name="Slide Number Placeholder 2"/>
          <p:cNvSpPr>
            <a:spLocks noGrp="1"/>
          </p:cNvSpPr>
          <p:nvPr>
            <p:ph type="sldNum" sz="quarter" idx="10"/>
          </p:nvPr>
        </p:nvSpPr>
        <p:spPr/>
        <p:txBody>
          <a:bodyPr/>
          <a:lstStyle/>
          <a:p>
            <a:pPr>
              <a:defRPr/>
            </a:pPr>
            <a:fld id="{562B6F61-E088-4133-8690-A59C1D04F29F}" type="slidenum">
              <a:rPr lang="en-US"/>
              <a:pPr>
                <a:defRPr/>
              </a:pPr>
              <a:t>17</a:t>
            </a:fld>
            <a:endParaRPr lang="en-US" dirty="0"/>
          </a:p>
        </p:txBody>
      </p:sp>
      <p:sp>
        <p:nvSpPr>
          <p:cNvPr id="5" name="Content Placeholder 4"/>
          <p:cNvSpPr>
            <a:spLocks noGrp="1"/>
          </p:cNvSpPr>
          <p:nvPr>
            <p:ph idx="4294967295"/>
          </p:nvPr>
        </p:nvSpPr>
        <p:spPr>
          <a:xfrm>
            <a:off x="381000" y="1295400"/>
            <a:ext cx="8229600" cy="4506913"/>
          </a:xfrm>
        </p:spPr>
        <p:txBody>
          <a:bodyPr/>
          <a:lstStyle/>
          <a:p>
            <a:pPr marL="0" indent="0">
              <a:buNone/>
            </a:pPr>
            <a:r>
              <a:rPr lang="en-US" sz="1600" dirty="0" smtClean="0">
                <a:ea typeface="Geneva"/>
                <a:cs typeface="Geneva"/>
              </a:rPr>
              <a:t>Reading Standard 3: Analyze how and why individuals, events, and ideas develop and interact over the course of a text.</a:t>
            </a:r>
            <a:endParaRPr lang="en-US" sz="1600" b="0" i="1" dirty="0" smtClean="0">
              <a:solidFill>
                <a:srgbClr val="585858"/>
              </a:solidFill>
              <a:ea typeface="Geneva"/>
              <a:cs typeface="Geneva"/>
            </a:endParaRPr>
          </a:p>
          <a:p>
            <a:pPr marL="0" indent="0"/>
            <a:endParaRPr lang="en-US" b="0" i="1" dirty="0" smtClean="0">
              <a:solidFill>
                <a:srgbClr val="585858"/>
              </a:solidFill>
              <a:ea typeface="Geneva"/>
              <a:cs typeface="Geneva"/>
            </a:endParaRPr>
          </a:p>
        </p:txBody>
      </p:sp>
      <p:graphicFrame>
        <p:nvGraphicFramePr>
          <p:cNvPr id="7" name="Table 6"/>
          <p:cNvGraphicFramePr>
            <a:graphicFrameLocks noGrp="1"/>
          </p:cNvGraphicFramePr>
          <p:nvPr/>
        </p:nvGraphicFramePr>
        <p:xfrm>
          <a:off x="228598" y="1905000"/>
          <a:ext cx="8686803" cy="4724400"/>
        </p:xfrm>
        <a:graphic>
          <a:graphicData uri="http://schemas.openxmlformats.org/drawingml/2006/table">
            <a:tbl>
              <a:tblPr firstRow="1" bandRow="1">
                <a:tableStyleId>{5C22544A-7EE6-4342-B048-85BDC9FD1C3A}</a:tableStyleId>
              </a:tblPr>
              <a:tblGrid>
                <a:gridCol w="4021668"/>
                <a:gridCol w="402167"/>
                <a:gridCol w="4262968"/>
              </a:tblGrid>
              <a:tr h="553896">
                <a:tc>
                  <a:txBody>
                    <a:bodyPr/>
                    <a:lstStyle/>
                    <a:p>
                      <a:pPr algn="l"/>
                      <a:r>
                        <a:rPr lang="en-US" sz="1400" b="1" dirty="0" smtClean="0">
                          <a:solidFill>
                            <a:schemeClr val="tx2"/>
                          </a:solidFill>
                        </a:rPr>
                        <a:t>Reading Standards for Literature</a:t>
                      </a:r>
                      <a:endParaRPr lang="en-US" sz="1400" b="1" dirty="0">
                        <a:solidFill>
                          <a:schemeClr val="tx2"/>
                        </a:solidFill>
                      </a:endParaRPr>
                    </a:p>
                  </a:txBody>
                  <a:tcPr anchor="ctr">
                    <a:solidFill>
                      <a:schemeClr val="accent5"/>
                    </a:solidFill>
                  </a:tcPr>
                </a:tc>
                <a:tc rowSpan="4">
                  <a:txBody>
                    <a:bodyPr/>
                    <a:lstStyle/>
                    <a:p>
                      <a:pPr algn="l"/>
                      <a:endParaRPr lang="en-US" sz="1400" b="1" dirty="0">
                        <a:solidFill>
                          <a:schemeClr val="tx2"/>
                        </a:solidFill>
                      </a:endParaRPr>
                    </a:p>
                  </a:txBody>
                  <a:tcPr anchor="ctr">
                    <a:solidFill>
                      <a:schemeClr val="accent5"/>
                    </a:solidFill>
                  </a:tcPr>
                </a:tc>
                <a:tc>
                  <a:txBody>
                    <a:bodyPr/>
                    <a:lstStyle/>
                    <a:p>
                      <a:pPr algn="l"/>
                      <a:r>
                        <a:rPr lang="en-US" sz="1400" b="1" dirty="0" smtClean="0">
                          <a:solidFill>
                            <a:schemeClr val="tx2"/>
                          </a:solidFill>
                        </a:rPr>
                        <a:t>Reading Standards for Informational Text</a:t>
                      </a:r>
                      <a:endParaRPr lang="en-US" sz="1400" b="1" dirty="0">
                        <a:solidFill>
                          <a:schemeClr val="tx2"/>
                        </a:solidFill>
                      </a:endParaRPr>
                    </a:p>
                  </a:txBody>
                  <a:tcPr anchor="ctr">
                    <a:solidFill>
                      <a:schemeClr val="accent5"/>
                    </a:solidFill>
                  </a:tcPr>
                </a:tc>
              </a:tr>
              <a:tr h="1466193">
                <a:tc>
                  <a:txBody>
                    <a:bodyPr/>
                    <a:lstStyle/>
                    <a:p>
                      <a:pPr algn="l"/>
                      <a:r>
                        <a:rPr lang="en-US" sz="1400" b="1" dirty="0" smtClean="0"/>
                        <a:t>Grade 3: </a:t>
                      </a:r>
                      <a:r>
                        <a:rPr lang="en-US" sz="1400" dirty="0" smtClean="0"/>
                        <a:t>Describe</a:t>
                      </a:r>
                      <a:r>
                        <a:rPr lang="en-US" sz="1400" baseline="0" dirty="0" smtClean="0"/>
                        <a:t> characters in a story (e.g., their traits, motivations, or feelings) and explain how their actions contribute to the sequence of events.</a:t>
                      </a:r>
                      <a:endParaRPr lang="en-US" sz="1400" dirty="0"/>
                    </a:p>
                  </a:txBody>
                  <a:tcPr anchor="ctr"/>
                </a:tc>
                <a:tc vMerge="1">
                  <a:txBody>
                    <a:bodyPr/>
                    <a:lstStyle/>
                    <a:p>
                      <a:pPr algn="l"/>
                      <a:endParaRPr lang="en-US" sz="1400" dirty="0"/>
                    </a:p>
                  </a:txBody>
                  <a:tcPr anchor="ctr"/>
                </a:tc>
                <a:tc>
                  <a:txBody>
                    <a:bodyPr/>
                    <a:lstStyle/>
                    <a:p>
                      <a:pPr algn="l"/>
                      <a:r>
                        <a:rPr lang="en-US" sz="1400" b="1" dirty="0" smtClean="0"/>
                        <a:t>Grade 3:</a:t>
                      </a:r>
                      <a:r>
                        <a:rPr lang="en-US" sz="1400" b="1" baseline="0" dirty="0" smtClean="0"/>
                        <a:t> </a:t>
                      </a:r>
                      <a:r>
                        <a:rPr lang="en-US" sz="1400" b="0" baseline="0" dirty="0" smtClean="0"/>
                        <a:t>Describe the relationships between a series of historical events, scientific ideas of concepts, or steps in technical procedures in a text, using language that pertains to time, sequence, and cause/effect.</a:t>
                      </a:r>
                      <a:endParaRPr lang="en-US" sz="1400" dirty="0"/>
                    </a:p>
                  </a:txBody>
                  <a:tcPr anchor="ctr"/>
                </a:tc>
              </a:tr>
              <a:tr h="1238118">
                <a:tc>
                  <a:txBody>
                    <a:bodyPr/>
                    <a:lstStyle/>
                    <a:p>
                      <a:pPr algn="l"/>
                      <a:r>
                        <a:rPr lang="en-US" sz="1400" b="1" dirty="0" smtClean="0"/>
                        <a:t>Grade 7: </a:t>
                      </a:r>
                      <a:r>
                        <a:rPr lang="en-US" sz="1400" b="1" baseline="0" dirty="0" smtClean="0"/>
                        <a:t> </a:t>
                      </a:r>
                      <a:r>
                        <a:rPr lang="en-US" sz="1400" baseline="0" dirty="0" smtClean="0"/>
                        <a:t>Analyze how particular elements of a story or drama interact (e.g., how setting shapes the characters or plot)</a:t>
                      </a:r>
                      <a:endParaRPr lang="en-US" sz="1400" dirty="0"/>
                    </a:p>
                  </a:txBody>
                  <a:tcPr anchor="ctr"/>
                </a:tc>
                <a:tc vMerge="1">
                  <a:txBody>
                    <a:bodyPr/>
                    <a:lstStyle/>
                    <a:p>
                      <a:pPr algn="l"/>
                      <a:endParaRPr lang="en-US" sz="1400" dirty="0"/>
                    </a:p>
                  </a:txBody>
                  <a:tcPr anchor="ctr"/>
                </a:tc>
                <a:tc>
                  <a:txBody>
                    <a:bodyPr/>
                    <a:lstStyle/>
                    <a:p>
                      <a:pPr algn="l"/>
                      <a:r>
                        <a:rPr lang="en-US" sz="1400" b="1" dirty="0" smtClean="0"/>
                        <a:t>Grade 7: </a:t>
                      </a:r>
                      <a:r>
                        <a:rPr lang="en-US" sz="1400" dirty="0" smtClean="0"/>
                        <a:t>Analyze the interactions between individuals, events,</a:t>
                      </a:r>
                      <a:r>
                        <a:rPr lang="en-US" sz="1400" baseline="0" dirty="0" smtClean="0"/>
                        <a:t> and ideas in a text (e.g., how ideas influence individuals or events, or how individuals influence ideas or events). </a:t>
                      </a:r>
                      <a:endParaRPr lang="en-US" sz="1400" dirty="0"/>
                    </a:p>
                  </a:txBody>
                  <a:tcPr anchor="ctr"/>
                </a:tc>
              </a:tr>
              <a:tr h="1466193">
                <a:tc>
                  <a:txBody>
                    <a:bodyPr/>
                    <a:lstStyle/>
                    <a:p>
                      <a:pPr algn="l"/>
                      <a:r>
                        <a:rPr lang="en-US" sz="1400" b="1" dirty="0" smtClean="0"/>
                        <a:t>Grades 11-12: </a:t>
                      </a:r>
                      <a:r>
                        <a:rPr lang="en-US" sz="1400" dirty="0" smtClean="0"/>
                        <a:t>Evaluate</a:t>
                      </a:r>
                      <a:r>
                        <a:rPr lang="en-US" sz="1400" baseline="0" dirty="0" smtClean="0"/>
                        <a:t> various explanations for characters’ actions or for events and determine which explanation best accords with textual evidence, acknowledging where the text leaves matters uncertain.</a:t>
                      </a:r>
                      <a:endParaRPr lang="en-US" sz="1400" dirty="0"/>
                    </a:p>
                  </a:txBody>
                  <a:tcPr anchor="ctr"/>
                </a:tc>
                <a:tc vMerge="1">
                  <a:txBody>
                    <a:bodyPr/>
                    <a:lstStyle/>
                    <a:p>
                      <a:pPr algn="l"/>
                      <a:endParaRPr lang="en-US" sz="1400" b="1" dirty="0"/>
                    </a:p>
                  </a:txBody>
                  <a:tcPr anchor="ctr"/>
                </a:tc>
                <a:tc>
                  <a:txBody>
                    <a:bodyPr/>
                    <a:lstStyle/>
                    <a:p>
                      <a:pPr algn="l"/>
                      <a:r>
                        <a:rPr lang="en-US" sz="1400" b="1" dirty="0" smtClean="0"/>
                        <a:t>Grades 11-12: </a:t>
                      </a:r>
                      <a:r>
                        <a:rPr lang="en-US" sz="1400" b="0" dirty="0" smtClean="0"/>
                        <a:t>Analyze a complex set</a:t>
                      </a:r>
                      <a:r>
                        <a:rPr lang="en-US" sz="1400" b="0" baseline="0" dirty="0" smtClean="0"/>
                        <a:t> of ideas or sequence of events and explain how specific individuals, ideas, or events interact and develop over the course of the text.</a:t>
                      </a:r>
                      <a:endParaRPr lang="en-US" sz="1400" b="1" dirty="0"/>
                    </a:p>
                  </a:txBody>
                  <a:tcPr anchor="ctr"/>
                </a:tc>
              </a:tr>
            </a:tbl>
          </a:graphicData>
        </a:graphic>
      </p:graphicFrame>
    </p:spTree>
  </p:cSld>
  <p:clrMapOvr>
    <a:masterClrMapping/>
  </p:clrMapOvr>
  <p:transition spd="med"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228600"/>
            <a:ext cx="8458200" cy="990600"/>
          </a:xfrm>
        </p:spPr>
        <p:txBody>
          <a:bodyPr/>
          <a:lstStyle/>
          <a:p>
            <a:pPr algn="ctr"/>
            <a:r>
              <a:rPr lang="en-US" b="1" dirty="0" smtClean="0">
                <a:solidFill>
                  <a:srgbClr val="FF0000"/>
                </a:solidFill>
              </a:rPr>
              <a:t>Shifts in the CCSS</a:t>
            </a:r>
            <a:endParaRPr lang="en-US" dirty="0" smtClean="0"/>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18</a:t>
            </a:fld>
            <a:endParaRPr lang="en-US" dirty="0"/>
          </a:p>
        </p:txBody>
      </p:sp>
      <p:grpSp>
        <p:nvGrpSpPr>
          <p:cNvPr id="2" name="Group 113"/>
          <p:cNvGrpSpPr>
            <a:grpSpLocks/>
          </p:cNvGrpSpPr>
          <p:nvPr/>
        </p:nvGrpSpPr>
        <p:grpSpPr bwMode="auto">
          <a:xfrm>
            <a:off x="1371600" y="1066800"/>
            <a:ext cx="6248400" cy="2743200"/>
            <a:chOff x="516" y="826"/>
            <a:chExt cx="2684" cy="1129"/>
          </a:xfrm>
        </p:grpSpPr>
        <p:sp>
          <p:nvSpPr>
            <p:cNvPr id="7" name="AutoShape 27"/>
            <p:cNvSpPr>
              <a:spLocks noChangeArrowheads="1"/>
            </p:cNvSpPr>
            <p:nvPr/>
          </p:nvSpPr>
          <p:spPr bwMode="auto">
            <a:xfrm>
              <a:off x="516" y="826"/>
              <a:ext cx="2547" cy="1129"/>
            </a:xfrm>
            <a:prstGeom prst="roundRect">
              <a:avLst>
                <a:gd name="adj" fmla="val 16667"/>
              </a:avLst>
            </a:prstGeom>
            <a:solidFill>
              <a:srgbClr val="EFEACC"/>
            </a:solidFill>
            <a:ln w="28575">
              <a:solidFill>
                <a:srgbClr val="0A2D6B"/>
              </a:solidFill>
              <a:round/>
              <a:headEnd/>
              <a:tailEnd/>
            </a:ln>
          </p:spPr>
          <p:txBody>
            <a:bodyPr wrap="none" anchor="ctr"/>
            <a:lstStyle/>
            <a:p>
              <a:pPr eaLnBrk="0" hangingPunct="0"/>
              <a:endParaRPr lang="en-US" sz="2400" b="1" dirty="0">
                <a:latin typeface="Calibri" pitchFamily="34" charset="0"/>
              </a:endParaRPr>
            </a:p>
            <a:p>
              <a:pPr eaLnBrk="0" hangingPunct="0">
                <a:buFontTx/>
                <a:buChar char="•"/>
              </a:pPr>
              <a:endParaRPr lang="en-US" sz="2000" dirty="0">
                <a:latin typeface="Calibri" pitchFamily="34" charset="0"/>
              </a:endParaRPr>
            </a:p>
          </p:txBody>
        </p:sp>
        <p:sp>
          <p:nvSpPr>
            <p:cNvPr id="8" name="Text Box 28"/>
            <p:cNvSpPr txBox="1">
              <a:spLocks noChangeArrowheads="1"/>
            </p:cNvSpPr>
            <p:nvPr/>
          </p:nvSpPr>
          <p:spPr bwMode="auto">
            <a:xfrm>
              <a:off x="774" y="826"/>
              <a:ext cx="1899" cy="204"/>
            </a:xfrm>
            <a:prstGeom prst="rect">
              <a:avLst/>
            </a:prstGeom>
            <a:noFill/>
            <a:ln w="9525">
              <a:noFill/>
              <a:miter lim="800000"/>
              <a:headEnd/>
              <a:tailEnd/>
            </a:ln>
          </p:spPr>
          <p:txBody>
            <a:bodyPr wrap="none">
              <a:spAutoFit/>
            </a:bodyPr>
            <a:lstStyle/>
            <a:p>
              <a:pPr eaLnBrk="0" hangingPunct="0"/>
              <a:r>
                <a:rPr lang="en-US" sz="3600" dirty="0">
                  <a:latin typeface="Calibri" pitchFamily="34" charset="0"/>
                </a:rPr>
                <a:t>6 </a:t>
              </a:r>
              <a:r>
                <a:rPr lang="en-US" sz="3600" i="1" dirty="0">
                  <a:latin typeface="Calibri" pitchFamily="34" charset="0"/>
                </a:rPr>
                <a:t>Shifts </a:t>
              </a:r>
              <a:r>
                <a:rPr lang="en-US" sz="3600" dirty="0">
                  <a:latin typeface="Calibri" pitchFamily="34" charset="0"/>
                </a:rPr>
                <a:t>in ELA/Literacy</a:t>
              </a:r>
            </a:p>
          </p:txBody>
        </p:sp>
        <p:sp>
          <p:nvSpPr>
            <p:cNvPr id="9" name="Text Box 29"/>
            <p:cNvSpPr txBox="1">
              <a:spLocks noChangeArrowheads="1"/>
            </p:cNvSpPr>
            <p:nvPr/>
          </p:nvSpPr>
          <p:spPr bwMode="auto">
            <a:xfrm>
              <a:off x="596" y="1116"/>
              <a:ext cx="2604" cy="629"/>
            </a:xfrm>
            <a:prstGeom prst="rect">
              <a:avLst/>
            </a:prstGeom>
            <a:noFill/>
            <a:ln w="9525">
              <a:noFill/>
              <a:miter lim="800000"/>
              <a:headEnd/>
              <a:tailEnd/>
            </a:ln>
          </p:spPr>
          <p:txBody>
            <a:bodyPr>
              <a:spAutoFit/>
            </a:bodyPr>
            <a:lstStyle/>
            <a:p>
              <a:pPr marL="228600" indent="-228600" eaLnBrk="0" hangingPunct="0">
                <a:lnSpc>
                  <a:spcPct val="90000"/>
                </a:lnSpc>
                <a:buClr>
                  <a:srgbClr val="6F0000"/>
                </a:buClr>
                <a:buSzPct val="80000"/>
              </a:pPr>
              <a:r>
                <a:rPr lang="en-US" sz="2400" dirty="0">
                  <a:solidFill>
                    <a:srgbClr val="0A2D6B"/>
                  </a:solidFill>
                  <a:latin typeface="Calibri" pitchFamily="34" charset="0"/>
                </a:rPr>
                <a:t>Balancing Informational and Literary Text</a:t>
              </a:r>
            </a:p>
            <a:p>
              <a:pPr marL="228600" indent="-228600" eaLnBrk="0" hangingPunct="0">
                <a:lnSpc>
                  <a:spcPct val="90000"/>
                </a:lnSpc>
                <a:buClr>
                  <a:srgbClr val="6F0000"/>
                </a:buClr>
                <a:buSzPct val="80000"/>
              </a:pPr>
              <a:r>
                <a:rPr lang="en-US" sz="2400" dirty="0">
                  <a:solidFill>
                    <a:srgbClr val="0A2D6B"/>
                  </a:solidFill>
                  <a:latin typeface="Calibri" pitchFamily="34" charset="0"/>
                </a:rPr>
                <a:t>Building Knowledge in the Disciplines</a:t>
              </a:r>
            </a:p>
            <a:p>
              <a:pPr marL="228600" indent="-228600" eaLnBrk="0" hangingPunct="0">
                <a:lnSpc>
                  <a:spcPct val="90000"/>
                </a:lnSpc>
                <a:buClr>
                  <a:srgbClr val="6F0000"/>
                </a:buClr>
                <a:buSzPct val="80000"/>
              </a:pPr>
              <a:r>
                <a:rPr lang="en-US" sz="2400" dirty="0">
                  <a:solidFill>
                    <a:srgbClr val="0A2D6B"/>
                  </a:solidFill>
                  <a:latin typeface="Calibri" pitchFamily="34" charset="0"/>
                </a:rPr>
                <a:t>Staircase of Complexity</a:t>
              </a:r>
            </a:p>
            <a:p>
              <a:pPr marL="228600" indent="-228600" eaLnBrk="0" hangingPunct="0">
                <a:lnSpc>
                  <a:spcPct val="90000"/>
                </a:lnSpc>
                <a:buClr>
                  <a:srgbClr val="6F0000"/>
                </a:buClr>
                <a:buSzPct val="80000"/>
              </a:pPr>
              <a:r>
                <a:rPr lang="en-US" sz="2400" dirty="0">
                  <a:solidFill>
                    <a:srgbClr val="0A2D6B"/>
                  </a:solidFill>
                  <a:latin typeface="Calibri" pitchFamily="34" charset="0"/>
                </a:rPr>
                <a:t>Text-based Answers</a:t>
              </a:r>
            </a:p>
            <a:p>
              <a:pPr marL="228600" indent="-228600" eaLnBrk="0" hangingPunct="0">
                <a:lnSpc>
                  <a:spcPct val="90000"/>
                </a:lnSpc>
                <a:buClr>
                  <a:srgbClr val="6F0000"/>
                </a:buClr>
                <a:buSzPct val="80000"/>
              </a:pPr>
              <a:r>
                <a:rPr lang="en-US" sz="2400" dirty="0">
                  <a:solidFill>
                    <a:srgbClr val="0A2D6B"/>
                  </a:solidFill>
                  <a:latin typeface="Calibri" pitchFamily="34" charset="0"/>
                </a:rPr>
                <a:t>Writing from Sources</a:t>
              </a:r>
            </a:p>
            <a:p>
              <a:pPr marL="228600" indent="-228600" eaLnBrk="0" hangingPunct="0">
                <a:lnSpc>
                  <a:spcPct val="90000"/>
                </a:lnSpc>
                <a:buClr>
                  <a:srgbClr val="6F0000"/>
                </a:buClr>
                <a:buSzPct val="80000"/>
              </a:pPr>
              <a:r>
                <a:rPr lang="en-US" sz="2400" dirty="0">
                  <a:solidFill>
                    <a:srgbClr val="0A2D6B"/>
                  </a:solidFill>
                  <a:latin typeface="Calibri" pitchFamily="34" charset="0"/>
                </a:rPr>
                <a:t>Academic Vocabulary</a:t>
              </a:r>
            </a:p>
          </p:txBody>
        </p:sp>
      </p:grpSp>
      <p:grpSp>
        <p:nvGrpSpPr>
          <p:cNvPr id="3" name="Group 75"/>
          <p:cNvGrpSpPr>
            <a:grpSpLocks/>
          </p:cNvGrpSpPr>
          <p:nvPr/>
        </p:nvGrpSpPr>
        <p:grpSpPr bwMode="auto">
          <a:xfrm>
            <a:off x="1981200" y="4048125"/>
            <a:ext cx="5135563" cy="2809875"/>
            <a:chOff x="3517" y="712"/>
            <a:chExt cx="2697" cy="1328"/>
          </a:xfrm>
        </p:grpSpPr>
        <p:sp>
          <p:nvSpPr>
            <p:cNvPr id="11" name="AutoShape 23"/>
            <p:cNvSpPr>
              <a:spLocks noChangeArrowheads="1"/>
            </p:cNvSpPr>
            <p:nvPr/>
          </p:nvSpPr>
          <p:spPr bwMode="auto">
            <a:xfrm>
              <a:off x="3517" y="712"/>
              <a:ext cx="2697" cy="1328"/>
            </a:xfrm>
            <a:prstGeom prst="roundRect">
              <a:avLst>
                <a:gd name="adj" fmla="val 16667"/>
              </a:avLst>
            </a:prstGeom>
            <a:solidFill>
              <a:srgbClr val="A4A926"/>
            </a:solidFill>
            <a:ln w="28575">
              <a:solidFill>
                <a:srgbClr val="0A2D6B"/>
              </a:solidFill>
              <a:round/>
              <a:headEnd/>
              <a:tailEnd/>
            </a:ln>
          </p:spPr>
          <p:txBody>
            <a:bodyPr wrap="none" anchor="ctr"/>
            <a:lstStyle/>
            <a:p>
              <a:pPr eaLnBrk="0" hangingPunct="0"/>
              <a:endParaRPr lang="en-US" sz="2400" b="1" dirty="0">
                <a:latin typeface="Calibri" pitchFamily="34" charset="0"/>
              </a:endParaRPr>
            </a:p>
            <a:p>
              <a:pPr eaLnBrk="0" hangingPunct="0">
                <a:buFontTx/>
                <a:buChar char="•"/>
              </a:pPr>
              <a:endParaRPr lang="en-US" sz="2000" dirty="0">
                <a:latin typeface="Calibri" pitchFamily="34" charset="0"/>
              </a:endParaRPr>
            </a:p>
          </p:txBody>
        </p:sp>
        <p:sp>
          <p:nvSpPr>
            <p:cNvPr id="12" name="Text Box 24"/>
            <p:cNvSpPr txBox="1">
              <a:spLocks noChangeArrowheads="1"/>
            </p:cNvSpPr>
            <p:nvPr/>
          </p:nvSpPr>
          <p:spPr bwMode="auto">
            <a:xfrm>
              <a:off x="4237" y="750"/>
              <a:ext cx="1801" cy="335"/>
            </a:xfrm>
            <a:prstGeom prst="rect">
              <a:avLst/>
            </a:prstGeom>
            <a:solidFill>
              <a:srgbClr val="A4A926"/>
            </a:solidFill>
            <a:ln w="9525">
              <a:noFill/>
              <a:miter lim="800000"/>
              <a:headEnd/>
              <a:tailEnd/>
            </a:ln>
          </p:spPr>
          <p:txBody>
            <a:bodyPr>
              <a:spAutoFit/>
            </a:bodyPr>
            <a:lstStyle/>
            <a:p>
              <a:pPr eaLnBrk="0" hangingPunct="0"/>
              <a:r>
                <a:rPr lang="en-US" sz="4000" dirty="0">
                  <a:latin typeface="Calibri" pitchFamily="34" charset="0"/>
                </a:rPr>
                <a:t>6 </a:t>
              </a:r>
              <a:r>
                <a:rPr lang="en-US" sz="4000" i="1" dirty="0">
                  <a:latin typeface="Calibri" pitchFamily="34" charset="0"/>
                </a:rPr>
                <a:t>Shifts </a:t>
              </a:r>
              <a:r>
                <a:rPr lang="en-US" sz="4000" dirty="0">
                  <a:latin typeface="Calibri" pitchFamily="34" charset="0"/>
                </a:rPr>
                <a:t>in Math</a:t>
              </a:r>
            </a:p>
          </p:txBody>
        </p:sp>
        <p:sp>
          <p:nvSpPr>
            <p:cNvPr id="13" name="Text Box 25"/>
            <p:cNvSpPr txBox="1">
              <a:spLocks noChangeArrowheads="1"/>
            </p:cNvSpPr>
            <p:nvPr/>
          </p:nvSpPr>
          <p:spPr bwMode="auto">
            <a:xfrm>
              <a:off x="3597" y="930"/>
              <a:ext cx="2121" cy="986"/>
            </a:xfrm>
            <a:prstGeom prst="rect">
              <a:avLst/>
            </a:prstGeom>
            <a:noFill/>
            <a:ln w="9525">
              <a:noFill/>
              <a:miter lim="800000"/>
              <a:headEnd/>
              <a:tailEnd/>
            </a:ln>
          </p:spPr>
          <p:txBody>
            <a:bodyPr>
              <a:spAutoFit/>
            </a:bodyPr>
            <a:lstStyle/>
            <a:p>
              <a:pPr marL="347663" indent="-347663" eaLnBrk="0" hangingPunct="0">
                <a:lnSpc>
                  <a:spcPct val="90000"/>
                </a:lnSpc>
                <a:buClr>
                  <a:srgbClr val="6F0000"/>
                </a:buClr>
                <a:buSzPct val="80000"/>
              </a:pPr>
              <a:r>
                <a:rPr lang="en-US" sz="2400" dirty="0">
                  <a:solidFill>
                    <a:srgbClr val="0A2D6B"/>
                  </a:solidFill>
                  <a:latin typeface="Calibri" pitchFamily="34" charset="0"/>
                </a:rPr>
                <a:t>Focus</a:t>
              </a:r>
            </a:p>
            <a:p>
              <a:pPr marL="347663" indent="-347663" eaLnBrk="0" hangingPunct="0">
                <a:lnSpc>
                  <a:spcPct val="90000"/>
                </a:lnSpc>
                <a:buClr>
                  <a:srgbClr val="6F0000"/>
                </a:buClr>
                <a:buSzPct val="80000"/>
              </a:pPr>
              <a:r>
                <a:rPr lang="en-US" sz="2400" dirty="0">
                  <a:solidFill>
                    <a:srgbClr val="0A2D6B"/>
                  </a:solidFill>
                  <a:latin typeface="Calibri" pitchFamily="34" charset="0"/>
                </a:rPr>
                <a:t>Coherence</a:t>
              </a:r>
            </a:p>
            <a:p>
              <a:pPr marL="347663" indent="-347663" eaLnBrk="0" hangingPunct="0">
                <a:lnSpc>
                  <a:spcPct val="90000"/>
                </a:lnSpc>
                <a:buClr>
                  <a:srgbClr val="6F0000"/>
                </a:buClr>
                <a:buSzPct val="80000"/>
              </a:pPr>
              <a:r>
                <a:rPr lang="en-US" sz="2400" dirty="0">
                  <a:solidFill>
                    <a:srgbClr val="0A2D6B"/>
                  </a:solidFill>
                  <a:latin typeface="Calibri" pitchFamily="34" charset="0"/>
                </a:rPr>
                <a:t>Fluency</a:t>
              </a:r>
            </a:p>
            <a:p>
              <a:pPr marL="347663" indent="-347663" eaLnBrk="0" hangingPunct="0">
                <a:lnSpc>
                  <a:spcPct val="90000"/>
                </a:lnSpc>
                <a:buClr>
                  <a:srgbClr val="6F0000"/>
                </a:buClr>
                <a:buSzPct val="80000"/>
              </a:pPr>
              <a:r>
                <a:rPr lang="en-US" sz="2400" dirty="0">
                  <a:solidFill>
                    <a:srgbClr val="0A2D6B"/>
                  </a:solidFill>
                  <a:latin typeface="Calibri" pitchFamily="34" charset="0"/>
                </a:rPr>
                <a:t>Deep Understanding</a:t>
              </a:r>
            </a:p>
            <a:p>
              <a:pPr marL="347663" indent="-347663" eaLnBrk="0" hangingPunct="0">
                <a:lnSpc>
                  <a:spcPct val="90000"/>
                </a:lnSpc>
                <a:buClr>
                  <a:srgbClr val="6F0000"/>
                </a:buClr>
                <a:buSzPct val="80000"/>
              </a:pPr>
              <a:r>
                <a:rPr lang="en-US" sz="2400" dirty="0">
                  <a:solidFill>
                    <a:srgbClr val="0A2D6B"/>
                  </a:solidFill>
                  <a:latin typeface="Calibri" pitchFamily="34" charset="0"/>
                </a:rPr>
                <a:t>Applications</a:t>
              </a:r>
            </a:p>
            <a:p>
              <a:pPr marL="347663" indent="-347663" eaLnBrk="0" hangingPunct="0">
                <a:lnSpc>
                  <a:spcPct val="90000"/>
                </a:lnSpc>
                <a:buClr>
                  <a:srgbClr val="6F0000"/>
                </a:buClr>
                <a:buSzPct val="80000"/>
              </a:pPr>
              <a:r>
                <a:rPr lang="en-US" sz="2400" dirty="0">
                  <a:solidFill>
                    <a:srgbClr val="0A2D6B"/>
                  </a:solidFill>
                  <a:latin typeface="Calibri" pitchFamily="34" charset="0"/>
                </a:rPr>
                <a:t>Dual Intensity</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indent="0" algn="ctr"/>
            <a:r>
              <a:rPr lang="en-US" b="1" dirty="0" smtClean="0">
                <a:solidFill>
                  <a:srgbClr val="FF0000"/>
                </a:solidFill>
                <a:ea typeface="Geneva"/>
                <a:cs typeface="Geneva"/>
              </a:rPr>
              <a:t>Process and Timeline</a:t>
            </a:r>
          </a:p>
        </p:txBody>
      </p:sp>
      <p:sp>
        <p:nvSpPr>
          <p:cNvPr id="3" name="Slide Number Placeholder 2"/>
          <p:cNvSpPr>
            <a:spLocks noGrp="1"/>
          </p:cNvSpPr>
          <p:nvPr>
            <p:ph type="sldNum" sz="quarter" idx="10"/>
          </p:nvPr>
        </p:nvSpPr>
        <p:spPr/>
        <p:txBody>
          <a:bodyPr/>
          <a:lstStyle/>
          <a:p>
            <a:pPr>
              <a:defRPr/>
            </a:pPr>
            <a:fld id="{562B6F61-E088-4133-8690-A59C1D04F29F}" type="slidenum">
              <a:rPr lang="en-US"/>
              <a:pPr>
                <a:defRPr/>
              </a:pPr>
              <a:t>19</a:t>
            </a:fld>
            <a:endParaRPr lang="en-US" dirty="0"/>
          </a:p>
        </p:txBody>
      </p:sp>
      <p:sp>
        <p:nvSpPr>
          <p:cNvPr id="6" name="Rectangle 5"/>
          <p:cNvSpPr/>
          <p:nvPr/>
        </p:nvSpPr>
        <p:spPr>
          <a:xfrm>
            <a:off x="762000" y="1600200"/>
            <a:ext cx="8229600" cy="4401205"/>
          </a:xfrm>
          <a:prstGeom prst="rect">
            <a:avLst/>
          </a:prstGeom>
        </p:spPr>
        <p:txBody>
          <a:bodyPr>
            <a:spAutoFit/>
          </a:bodyPr>
          <a:lstStyle/>
          <a:p>
            <a:pPr marL="402336" indent="-283464" eaLnBrk="0" hangingPunct="0">
              <a:spcBef>
                <a:spcPts val="0"/>
              </a:spcBef>
              <a:spcAft>
                <a:spcPts val="600"/>
              </a:spcAft>
              <a:buClr>
                <a:srgbClr val="E4A11B"/>
              </a:buClr>
              <a:buSzPct val="75000"/>
              <a:buFontTx/>
              <a:buBlip>
                <a:blip r:embed="rId3"/>
              </a:buBlip>
              <a:defRPr/>
            </a:pPr>
            <a:r>
              <a:rPr lang="en-US" dirty="0" smtClean="0">
                <a:solidFill>
                  <a:schemeClr val="tx2"/>
                </a:solidFill>
                <a:latin typeface="Arial" pitchFamily="-108" charset="0"/>
              </a:rPr>
              <a:t>Core </a:t>
            </a:r>
            <a:r>
              <a:rPr lang="en-US" dirty="0">
                <a:solidFill>
                  <a:schemeClr val="tx2"/>
                </a:solidFill>
                <a:latin typeface="Arial" pitchFamily="-108" charset="0"/>
              </a:rPr>
              <a:t>writing teams in English Language Arts and Mathematics (See </a:t>
            </a:r>
            <a:r>
              <a:rPr lang="en-US" u="sng" dirty="0">
                <a:solidFill>
                  <a:schemeClr val="tx2"/>
                </a:solidFill>
                <a:latin typeface="Arial" pitchFamily="-108" charset="0"/>
              </a:rPr>
              <a:t>www.corestandards.org</a:t>
            </a:r>
            <a:r>
              <a:rPr lang="en-US" dirty="0">
                <a:solidFill>
                  <a:schemeClr val="tx2"/>
                </a:solidFill>
                <a:latin typeface="Arial" pitchFamily="-108" charset="0"/>
              </a:rPr>
              <a:t> for list of team members) </a:t>
            </a:r>
          </a:p>
          <a:p>
            <a:pPr marL="402336" lvl="1" indent="-283464" eaLnBrk="0" hangingPunct="0">
              <a:spcBef>
                <a:spcPts val="600"/>
              </a:spcBef>
              <a:spcAft>
                <a:spcPts val="600"/>
              </a:spcAft>
              <a:buClr>
                <a:srgbClr val="E4A11B"/>
              </a:buClr>
              <a:buSzPct val="75000"/>
              <a:buFontTx/>
              <a:buBlip>
                <a:blip r:embed="rId3"/>
              </a:buBlip>
              <a:defRPr/>
            </a:pPr>
            <a:r>
              <a:rPr lang="en-US" dirty="0">
                <a:solidFill>
                  <a:schemeClr val="tx2"/>
                </a:solidFill>
                <a:latin typeface="Arial" pitchFamily="-108" charset="0"/>
              </a:rPr>
              <a:t>External and state feedback teams provided on-going feedback to writing teams throughout the process</a:t>
            </a:r>
          </a:p>
          <a:p>
            <a:pPr marL="402336" lvl="1" indent="-283464" eaLnBrk="0" hangingPunct="0">
              <a:spcBef>
                <a:spcPts val="600"/>
              </a:spcBef>
              <a:spcAft>
                <a:spcPts val="600"/>
              </a:spcAft>
              <a:buClr>
                <a:srgbClr val="E4A11B"/>
              </a:buClr>
              <a:buSzPct val="75000"/>
              <a:buFontTx/>
              <a:buBlip>
                <a:blip r:embed="rId3"/>
              </a:buBlip>
              <a:defRPr/>
            </a:pPr>
            <a:r>
              <a:rPr lang="en-US" dirty="0">
                <a:solidFill>
                  <a:schemeClr val="tx2"/>
                </a:solidFill>
                <a:latin typeface="Arial" pitchFamily="-108" charset="0"/>
              </a:rPr>
              <a:t>Draft K-12 standards were released for public comment on March 10, 2010; 9,600 comments received </a:t>
            </a:r>
          </a:p>
          <a:p>
            <a:pPr marL="402336" lvl="1" indent="-283464" eaLnBrk="0" hangingPunct="0">
              <a:spcBef>
                <a:spcPts val="600"/>
              </a:spcBef>
              <a:spcAft>
                <a:spcPts val="600"/>
              </a:spcAft>
              <a:buClr>
                <a:srgbClr val="E4A11B"/>
              </a:buClr>
              <a:buSzPct val="75000"/>
              <a:buFontTx/>
              <a:buBlip>
                <a:blip r:embed="rId3"/>
              </a:buBlip>
              <a:defRPr/>
            </a:pPr>
            <a:r>
              <a:rPr lang="en-US" dirty="0">
                <a:solidFill>
                  <a:schemeClr val="tx2"/>
                </a:solidFill>
                <a:latin typeface="Arial" pitchFamily="-108" charset="0"/>
              </a:rPr>
              <a:t>Validation Committee of leading experts reviews standards</a:t>
            </a:r>
          </a:p>
          <a:p>
            <a:pPr marL="402336" lvl="1" indent="-283464" eaLnBrk="0" hangingPunct="0">
              <a:spcBef>
                <a:spcPts val="600"/>
              </a:spcBef>
              <a:spcAft>
                <a:spcPts val="0"/>
              </a:spcAft>
              <a:buClr>
                <a:srgbClr val="E4A11B"/>
              </a:buClr>
              <a:buSzPct val="75000"/>
              <a:buFontTx/>
              <a:buBlip>
                <a:blip r:embed="rId3"/>
              </a:buBlip>
              <a:defRPr/>
            </a:pPr>
            <a:r>
              <a:rPr lang="en-US" b="1" dirty="0">
                <a:solidFill>
                  <a:schemeClr val="tx2"/>
                </a:solidFill>
                <a:latin typeface="Arial" pitchFamily="-108" charset="0"/>
              </a:rPr>
              <a:t>Final standards were released </a:t>
            </a:r>
            <a:r>
              <a:rPr lang="en-US" b="1" u="sng" dirty="0">
                <a:solidFill>
                  <a:schemeClr val="tx2"/>
                </a:solidFill>
                <a:latin typeface="Arial" pitchFamily="-108" charset="0"/>
              </a:rPr>
              <a:t>June 2, 2010 </a:t>
            </a:r>
            <a:endParaRPr lang="en-US" u="sng" dirty="0">
              <a:solidFill>
                <a:schemeClr val="tx2"/>
              </a:solidFill>
              <a:latin typeface="Arial" pitchFamily="-108" charset="0"/>
            </a:endParaRPr>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990600"/>
          </a:xfrm>
        </p:spPr>
        <p:txBody>
          <a:bodyPr/>
          <a:lstStyle/>
          <a:p>
            <a:pPr algn="ctr"/>
            <a:r>
              <a:rPr lang="en-US" b="1" dirty="0" smtClean="0">
                <a:solidFill>
                  <a:srgbClr val="FF0000"/>
                </a:solidFill>
              </a:rPr>
              <a:t>Goals of this Presentation</a:t>
            </a:r>
            <a:endParaRPr lang="en-US" b="1" dirty="0">
              <a:solidFill>
                <a:srgbClr val="FF0000"/>
              </a:solidFill>
            </a:endParaRPr>
          </a:p>
        </p:txBody>
      </p:sp>
      <p:sp>
        <p:nvSpPr>
          <p:cNvPr id="3" name="Content Placeholder 2"/>
          <p:cNvSpPr>
            <a:spLocks noGrp="1"/>
          </p:cNvSpPr>
          <p:nvPr>
            <p:ph idx="1"/>
          </p:nvPr>
        </p:nvSpPr>
        <p:spPr>
          <a:xfrm>
            <a:off x="228600" y="1828800"/>
            <a:ext cx="8610600" cy="4343400"/>
          </a:xfrm>
        </p:spPr>
        <p:txBody>
          <a:bodyPr/>
          <a:lstStyle/>
          <a:p>
            <a:r>
              <a:rPr lang="en-US" dirty="0" smtClean="0"/>
              <a:t>Provide an introduction to the Common Core State Standards (CCSS).</a:t>
            </a:r>
          </a:p>
          <a:p>
            <a:r>
              <a:rPr lang="en-US" dirty="0" smtClean="0"/>
              <a:t>Share information about the supports that ELLs will need to meet the CCSS, and the new roles for teachers and educators of ELLs in the era of the CCSS.</a:t>
            </a:r>
          </a:p>
          <a:p>
            <a:r>
              <a:rPr lang="en-US" dirty="0" smtClean="0"/>
              <a:t>Give strategies and resources to include ELLs in the CCSS.</a:t>
            </a:r>
            <a:endParaRPr lang="en-US" dirty="0"/>
          </a:p>
        </p:txBody>
      </p:sp>
      <p:sp>
        <p:nvSpPr>
          <p:cNvPr id="4" name="Slide Number Placeholder 3"/>
          <p:cNvSpPr>
            <a:spLocks noGrp="1"/>
          </p:cNvSpPr>
          <p:nvPr>
            <p:ph type="sldNum" sz="quarter" idx="11"/>
          </p:nvPr>
        </p:nvSpPr>
        <p:spPr/>
        <p:txBody>
          <a:bodyPr/>
          <a:lstStyle/>
          <a:p>
            <a:fld id="{7D68A1D2-D954-4535-BF01-F72BC100892C}"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304800"/>
            <a:ext cx="8610600" cy="762000"/>
          </a:xfrm>
        </p:spPr>
        <p:txBody>
          <a:bodyPr/>
          <a:lstStyle/>
          <a:p>
            <a:pPr indent="0" algn="ctr"/>
            <a:r>
              <a:rPr lang="en-US" b="1" dirty="0" smtClean="0">
                <a:solidFill>
                  <a:srgbClr val="FF0000"/>
                </a:solidFill>
                <a:ea typeface="Geneva"/>
                <a:cs typeface="Geneva"/>
              </a:rPr>
              <a:t>Feedback and Review</a:t>
            </a:r>
          </a:p>
        </p:txBody>
      </p:sp>
      <p:sp>
        <p:nvSpPr>
          <p:cNvPr id="3" name="Slide Number Placeholder 2"/>
          <p:cNvSpPr>
            <a:spLocks noGrp="1"/>
          </p:cNvSpPr>
          <p:nvPr>
            <p:ph type="sldNum" sz="quarter" idx="10"/>
          </p:nvPr>
        </p:nvSpPr>
        <p:spPr/>
        <p:txBody>
          <a:bodyPr/>
          <a:lstStyle/>
          <a:p>
            <a:pPr>
              <a:defRPr/>
            </a:pPr>
            <a:fld id="{1903A610-B510-46E9-99C7-6EA992EF5DFD}" type="slidenum">
              <a:rPr lang="en-US"/>
              <a:pPr>
                <a:defRPr/>
              </a:pPr>
              <a:t>20</a:t>
            </a:fld>
            <a:endParaRPr lang="en-US" dirty="0"/>
          </a:p>
        </p:txBody>
      </p:sp>
      <p:sp>
        <p:nvSpPr>
          <p:cNvPr id="31748" name="Footer Placeholder 3"/>
          <p:cNvSpPr>
            <a:spLocks noGrp="1"/>
          </p:cNvSpPr>
          <p:nvPr>
            <p:ph type="ftr" sz="quarter" idx="11"/>
          </p:nvPr>
        </p:nvSpPr>
        <p:spPr bwMode="auto">
          <a:noFill/>
          <a:ln>
            <a:miter lim="800000"/>
            <a:headEnd/>
            <a:tailEnd/>
          </a:ln>
        </p:spPr>
        <p:txBody>
          <a:bodyPr/>
          <a:lstStyle/>
          <a:p>
            <a:pPr marL="457200"/>
            <a:endParaRPr lang="en-US" dirty="0" smtClean="0"/>
          </a:p>
          <a:p>
            <a:pPr marL="457200"/>
            <a:endParaRPr lang="en-US" dirty="0" smtClean="0"/>
          </a:p>
        </p:txBody>
      </p:sp>
      <p:sp>
        <p:nvSpPr>
          <p:cNvPr id="5" name="Content Placeholder 4"/>
          <p:cNvSpPr>
            <a:spLocks noGrp="1"/>
          </p:cNvSpPr>
          <p:nvPr>
            <p:ph idx="1"/>
          </p:nvPr>
        </p:nvSpPr>
        <p:spPr>
          <a:xfrm>
            <a:off x="457200" y="1295400"/>
            <a:ext cx="8229600" cy="5410200"/>
          </a:xfrm>
        </p:spPr>
        <p:txBody>
          <a:bodyPr/>
          <a:lstStyle/>
          <a:p>
            <a:pPr marL="0" indent="0">
              <a:spcBef>
                <a:spcPts val="0"/>
              </a:spcBef>
              <a:buNone/>
              <a:defRPr/>
            </a:pPr>
            <a:r>
              <a:rPr lang="en-US" sz="1800" b="1" dirty="0" smtClean="0"/>
              <a:t>External and State Feedback teams included:</a:t>
            </a:r>
          </a:p>
          <a:p>
            <a:pPr marL="0" indent="0">
              <a:spcBef>
                <a:spcPts val="0"/>
              </a:spcBef>
              <a:buNone/>
              <a:defRPr/>
            </a:pPr>
            <a:endParaRPr lang="en-US" sz="1800" b="1" dirty="0" smtClean="0"/>
          </a:p>
          <a:p>
            <a:pPr marL="402336" lvl="1" indent="-283464">
              <a:spcBef>
                <a:spcPts val="0"/>
              </a:spcBef>
              <a:spcAft>
                <a:spcPts val="600"/>
              </a:spcAft>
              <a:defRPr/>
            </a:pPr>
            <a:r>
              <a:rPr lang="en-US" sz="1800" b="1" kern="1200" dirty="0" smtClean="0">
                <a:ea typeface="+mn-ea"/>
                <a:cs typeface="+mn-cs"/>
              </a:rPr>
              <a:t>K-12 teachers				</a:t>
            </a:r>
          </a:p>
          <a:p>
            <a:pPr marL="402336" lvl="1" indent="-283464">
              <a:spcBef>
                <a:spcPts val="600"/>
              </a:spcBef>
              <a:spcAft>
                <a:spcPts val="600"/>
              </a:spcAft>
              <a:defRPr/>
            </a:pPr>
            <a:r>
              <a:rPr lang="en-US" sz="1800" b="1" kern="1200" dirty="0" smtClean="0">
                <a:ea typeface="+mn-ea"/>
                <a:cs typeface="+mn-cs"/>
              </a:rPr>
              <a:t>Postsecondary faculty</a:t>
            </a:r>
          </a:p>
          <a:p>
            <a:pPr marL="402336" lvl="1" indent="-283464">
              <a:spcBef>
                <a:spcPts val="600"/>
              </a:spcBef>
              <a:spcAft>
                <a:spcPts val="600"/>
              </a:spcAft>
              <a:defRPr/>
            </a:pPr>
            <a:r>
              <a:rPr lang="en-US" sz="1800" b="1" kern="1200" dirty="0" smtClean="0">
                <a:ea typeface="+mn-ea"/>
                <a:cs typeface="+mn-cs"/>
              </a:rPr>
              <a:t>State curriculum and assessments experts</a:t>
            </a:r>
          </a:p>
          <a:p>
            <a:pPr marL="402336" lvl="1" indent="-283464">
              <a:spcBef>
                <a:spcPts val="600"/>
              </a:spcBef>
              <a:spcAft>
                <a:spcPts val="600"/>
              </a:spcAft>
              <a:defRPr/>
            </a:pPr>
            <a:r>
              <a:rPr lang="en-US" sz="1800" b="1" kern="1200" dirty="0" smtClean="0">
                <a:ea typeface="+mn-ea"/>
                <a:cs typeface="+mn-cs"/>
              </a:rPr>
              <a:t>Researchers</a:t>
            </a:r>
          </a:p>
          <a:p>
            <a:pPr marL="402336" lvl="1" indent="-283464">
              <a:spcBef>
                <a:spcPts val="600"/>
              </a:spcBef>
              <a:spcAft>
                <a:spcPts val="600"/>
              </a:spcAft>
              <a:defRPr/>
            </a:pPr>
            <a:r>
              <a:rPr lang="en-US" sz="1800" b="1" kern="1200" dirty="0" smtClean="0">
                <a:ea typeface="+mn-ea"/>
                <a:cs typeface="+mn-cs"/>
              </a:rPr>
              <a:t>National organizations (including, but not limited, to):</a:t>
            </a:r>
          </a:p>
          <a:p>
            <a:pPr marL="283464" lvl="1">
              <a:spcBef>
                <a:spcPts val="600"/>
              </a:spcBef>
              <a:defRPr/>
            </a:pPr>
            <a:endParaRPr lang="en-US" sz="1500" dirty="0" smtClean="0"/>
          </a:p>
          <a:p>
            <a:pPr marL="573786" lvl="2" indent="-283464">
              <a:spcBef>
                <a:spcPts val="600"/>
              </a:spcBef>
              <a:spcAft>
                <a:spcPts val="600"/>
              </a:spcAft>
              <a:defRPr/>
            </a:pPr>
            <a:endParaRPr lang="en-US" sz="1800" kern="1200" dirty="0" smtClean="0">
              <a:ea typeface="+mn-ea"/>
              <a:cs typeface="+mn-cs"/>
            </a:endParaRPr>
          </a:p>
          <a:p>
            <a:pPr marL="573786" lvl="2" indent="-283464">
              <a:spcBef>
                <a:spcPts val="600"/>
              </a:spcBef>
              <a:spcAft>
                <a:spcPts val="600"/>
              </a:spcAft>
              <a:defRPr/>
            </a:pPr>
            <a:endParaRPr lang="en-US" sz="1800" kern="1200" dirty="0" smtClean="0">
              <a:ea typeface="+mn-ea"/>
              <a:cs typeface="+mn-cs"/>
            </a:endParaRPr>
          </a:p>
          <a:p>
            <a:pPr marL="54864" lvl="2" indent="-283464">
              <a:spcBef>
                <a:spcPts val="600"/>
              </a:spcBef>
              <a:spcAft>
                <a:spcPts val="600"/>
              </a:spcAft>
              <a:buClr>
                <a:srgbClr val="E4A11B"/>
              </a:buClr>
              <a:buSzPct val="100000"/>
              <a:buFont typeface="Wingdings" pitchFamily="2" charset="2"/>
              <a:buChar char="§"/>
              <a:defRPr/>
            </a:pPr>
            <a:endParaRPr lang="en-US" dirty="0" smtClean="0"/>
          </a:p>
          <a:p>
            <a:pPr marL="0" indent="0">
              <a:defRPr/>
            </a:pPr>
            <a:endParaRPr lang="en-US" dirty="0" smtClean="0"/>
          </a:p>
          <a:p>
            <a:pPr marL="0" indent="0">
              <a:defRPr/>
            </a:pPr>
            <a:endParaRPr lang="en-US" dirty="0"/>
          </a:p>
        </p:txBody>
      </p:sp>
      <p:graphicFrame>
        <p:nvGraphicFramePr>
          <p:cNvPr id="6" name="Table 5"/>
          <p:cNvGraphicFramePr>
            <a:graphicFrameLocks noGrp="1"/>
          </p:cNvGraphicFramePr>
          <p:nvPr/>
        </p:nvGraphicFramePr>
        <p:xfrm>
          <a:off x="1066800" y="3962400"/>
          <a:ext cx="7772400" cy="2865120"/>
        </p:xfrm>
        <a:graphic>
          <a:graphicData uri="http://schemas.openxmlformats.org/drawingml/2006/table">
            <a:tbl>
              <a:tblPr firstRow="1" bandRow="1">
                <a:tableStyleId>{5C22544A-7EE6-4342-B048-85BDC9FD1C3A}</a:tableStyleId>
              </a:tblPr>
              <a:tblGrid>
                <a:gridCol w="3886200"/>
                <a:gridCol w="3886200"/>
              </a:tblGrid>
              <a:tr h="2667000">
                <a:tc>
                  <a:txBody>
                    <a:bodyPr/>
                    <a:lstStyle/>
                    <a:p>
                      <a:pPr marL="283464" marR="0" lvl="1" indent="-285750" algn="l" defTabSz="914400" rtl="0" eaLnBrk="0" fontAlgn="base" latinLnBrk="0" hangingPunct="0">
                        <a:lnSpc>
                          <a:spcPct val="100000"/>
                        </a:lnSpc>
                        <a:spcBef>
                          <a:spcPts val="0"/>
                        </a:spcBef>
                        <a:spcAft>
                          <a:spcPts val="600"/>
                        </a:spcAft>
                        <a:buClr>
                          <a:srgbClr val="E4A11B"/>
                        </a:buClr>
                        <a:buSzPct val="75000"/>
                        <a:buFont typeface="Wingdings" pitchFamily="2" charset="2"/>
                        <a:buChar char="§"/>
                        <a:tabLst/>
                        <a:defRPr/>
                      </a:pPr>
                      <a:r>
                        <a:rPr kumimoji="0" lang="en-US" sz="1800" b="0" i="0" u="none" strike="noStrike" kern="0" cap="none" spc="0" normalizeH="0" baseline="0" noProof="0" dirty="0" smtClean="0">
                          <a:ln>
                            <a:noFill/>
                          </a:ln>
                          <a:solidFill>
                            <a:schemeClr val="tx2"/>
                          </a:solidFill>
                          <a:effectLst/>
                          <a:uLnTx/>
                          <a:uFillTx/>
                          <a:latin typeface="+mn-lt"/>
                          <a:ea typeface="Geneva" pitchFamily="-108" charset="-128"/>
                        </a:rPr>
                        <a:t>American Council on Education (ACE) </a:t>
                      </a:r>
                    </a:p>
                    <a:p>
                      <a:pPr marL="283464" marR="0" lvl="1" indent="-285750" algn="l" defTabSz="914400" rtl="0" eaLnBrk="0" fontAlgn="base" latinLnBrk="0" hangingPunct="0">
                        <a:lnSpc>
                          <a:spcPct val="100000"/>
                        </a:lnSpc>
                        <a:spcBef>
                          <a:spcPts val="0"/>
                        </a:spcBef>
                        <a:spcAft>
                          <a:spcPts val="600"/>
                        </a:spcAft>
                        <a:buClr>
                          <a:srgbClr val="E4A11B"/>
                        </a:buClr>
                        <a:buSzPct val="75000"/>
                        <a:buFont typeface="Wingdings" pitchFamily="2" charset="2"/>
                        <a:buChar char="§"/>
                        <a:tabLst/>
                        <a:defRPr/>
                      </a:pPr>
                      <a:r>
                        <a:rPr kumimoji="0" lang="en-US" sz="1800" b="0" i="0" u="none" strike="noStrike" kern="0" cap="none" spc="0" normalizeH="0" baseline="0" noProof="0" dirty="0" smtClean="0">
                          <a:ln>
                            <a:noFill/>
                          </a:ln>
                          <a:solidFill>
                            <a:schemeClr val="tx2"/>
                          </a:solidFill>
                          <a:effectLst/>
                          <a:uLnTx/>
                          <a:uFillTx/>
                          <a:latin typeface="+mn-lt"/>
                          <a:ea typeface="Geneva" pitchFamily="-108" charset="-128"/>
                        </a:rPr>
                        <a:t>American Federation of Teachers (AFT)</a:t>
                      </a:r>
                    </a:p>
                    <a:p>
                      <a:pPr marL="283464" marR="0" lvl="1" indent="-285750" algn="l" defTabSz="914400" rtl="0" eaLnBrk="0" fontAlgn="base" latinLnBrk="0" hangingPunct="0">
                        <a:lnSpc>
                          <a:spcPct val="100000"/>
                        </a:lnSpc>
                        <a:spcBef>
                          <a:spcPts val="0"/>
                        </a:spcBef>
                        <a:spcAft>
                          <a:spcPts val="600"/>
                        </a:spcAft>
                        <a:buClr>
                          <a:srgbClr val="E4A11B"/>
                        </a:buClr>
                        <a:buSzPct val="75000"/>
                        <a:buFont typeface="Wingdings" pitchFamily="2" charset="2"/>
                        <a:buChar char="§"/>
                        <a:tabLst/>
                        <a:defRPr/>
                      </a:pPr>
                      <a:r>
                        <a:rPr kumimoji="0" lang="en-US" sz="1800" b="0" i="0" u="none" strike="noStrike" kern="0" cap="none" spc="0" normalizeH="0" baseline="0" noProof="0" dirty="0" smtClean="0">
                          <a:ln>
                            <a:noFill/>
                          </a:ln>
                          <a:solidFill>
                            <a:schemeClr val="tx2"/>
                          </a:solidFill>
                          <a:effectLst/>
                          <a:uLnTx/>
                          <a:uFillTx/>
                          <a:latin typeface="+mn-lt"/>
                          <a:ea typeface="Geneva" pitchFamily="-108" charset="-128"/>
                        </a:rPr>
                        <a:t>Campaign for High School Equity (CHSE)</a:t>
                      </a:r>
                    </a:p>
                    <a:p>
                      <a:pPr marL="283464" marR="0" lvl="1" indent="-285750" algn="l" defTabSz="914400" rtl="0" eaLnBrk="0" fontAlgn="base" latinLnBrk="0" hangingPunct="0">
                        <a:lnSpc>
                          <a:spcPct val="100000"/>
                        </a:lnSpc>
                        <a:spcBef>
                          <a:spcPts val="0"/>
                        </a:spcBef>
                        <a:spcAft>
                          <a:spcPts val="600"/>
                        </a:spcAft>
                        <a:buClr>
                          <a:srgbClr val="E4A11B"/>
                        </a:buClr>
                        <a:buSzPct val="75000"/>
                        <a:buFont typeface="Wingdings" pitchFamily="2" charset="2"/>
                        <a:buChar char="§"/>
                        <a:tabLst/>
                        <a:defRPr/>
                      </a:pPr>
                      <a:r>
                        <a:rPr kumimoji="0" lang="en-US" sz="1800" b="0" i="0" u="none" strike="noStrike" kern="0" cap="none" spc="0" normalizeH="0" baseline="0" noProof="0" dirty="0" smtClean="0">
                          <a:ln>
                            <a:noFill/>
                          </a:ln>
                          <a:solidFill>
                            <a:schemeClr val="tx2"/>
                          </a:solidFill>
                          <a:effectLst/>
                          <a:uLnTx/>
                          <a:uFillTx/>
                          <a:latin typeface="+mn-lt"/>
                          <a:ea typeface="Geneva" pitchFamily="-108" charset="-128"/>
                        </a:rPr>
                        <a:t>Conference Board of the Mathematical Sciences (CBMS)</a:t>
                      </a:r>
                    </a:p>
                  </a:txBody>
                  <a:tcPr>
                    <a:noFill/>
                  </a:tcPr>
                </a:tc>
                <a:tc>
                  <a:txBody>
                    <a:bodyPr/>
                    <a:lstStyle/>
                    <a:p>
                      <a:pPr marL="283464" marR="0" lvl="1" indent="-285750" algn="l" defTabSz="914400" rtl="0" eaLnBrk="0" fontAlgn="base" latinLnBrk="0" hangingPunct="0">
                        <a:lnSpc>
                          <a:spcPct val="100000"/>
                        </a:lnSpc>
                        <a:spcBef>
                          <a:spcPts val="600"/>
                        </a:spcBef>
                        <a:spcAft>
                          <a:spcPct val="0"/>
                        </a:spcAft>
                        <a:buClr>
                          <a:srgbClr val="E4A11B"/>
                        </a:buClr>
                        <a:buSzPct val="75000"/>
                        <a:buFont typeface="Wingdings" pitchFamily="2" charset="2"/>
                        <a:buChar char="§"/>
                        <a:tabLst/>
                        <a:defRPr/>
                      </a:pPr>
                      <a:r>
                        <a:rPr kumimoji="0" lang="en-US" sz="1800" b="0" i="0" u="none" strike="noStrike" kern="0" cap="none" spc="0" normalizeH="0" baseline="0" noProof="0" dirty="0" smtClean="0">
                          <a:ln>
                            <a:noFill/>
                          </a:ln>
                          <a:solidFill>
                            <a:schemeClr val="tx2"/>
                          </a:solidFill>
                          <a:effectLst/>
                          <a:uLnTx/>
                          <a:uFillTx/>
                          <a:latin typeface="+mn-lt"/>
                          <a:ea typeface="Geneva" pitchFamily="-108" charset="-128"/>
                        </a:rPr>
                        <a:t>National Council of Teachers of English (NCTE) </a:t>
                      </a:r>
                    </a:p>
                    <a:p>
                      <a:pPr marL="283464" marR="0" lvl="1" indent="-285750" algn="l" defTabSz="914400" rtl="0" eaLnBrk="0" fontAlgn="base" latinLnBrk="0" hangingPunct="0">
                        <a:lnSpc>
                          <a:spcPct val="100000"/>
                        </a:lnSpc>
                        <a:spcBef>
                          <a:spcPts val="600"/>
                        </a:spcBef>
                        <a:spcAft>
                          <a:spcPct val="0"/>
                        </a:spcAft>
                        <a:buClr>
                          <a:srgbClr val="E4A11B"/>
                        </a:buClr>
                        <a:buSzPct val="75000"/>
                        <a:buFont typeface="Wingdings" pitchFamily="2" charset="2"/>
                        <a:buChar char="§"/>
                        <a:tabLst/>
                        <a:defRPr/>
                      </a:pPr>
                      <a:r>
                        <a:rPr kumimoji="0" lang="en-US" sz="1800" b="0" i="0" u="none" strike="noStrike" kern="0" cap="none" spc="0" normalizeH="0" baseline="0" noProof="0" dirty="0" smtClean="0">
                          <a:ln>
                            <a:noFill/>
                          </a:ln>
                          <a:solidFill>
                            <a:schemeClr val="tx2"/>
                          </a:solidFill>
                          <a:effectLst/>
                          <a:uLnTx/>
                          <a:uFillTx/>
                          <a:latin typeface="+mn-lt"/>
                          <a:ea typeface="Geneva" pitchFamily="-108" charset="-128"/>
                        </a:rPr>
                        <a:t>National Council of Teachers of Mathematics (NCTM)</a:t>
                      </a:r>
                    </a:p>
                    <a:p>
                      <a:pPr marL="283464" marR="0" lvl="1" indent="-285750" algn="l" defTabSz="914400" rtl="0" eaLnBrk="0" fontAlgn="base" latinLnBrk="0" hangingPunct="0">
                        <a:lnSpc>
                          <a:spcPct val="100000"/>
                        </a:lnSpc>
                        <a:spcBef>
                          <a:spcPts val="600"/>
                        </a:spcBef>
                        <a:spcAft>
                          <a:spcPct val="0"/>
                        </a:spcAft>
                        <a:buClr>
                          <a:srgbClr val="E4A11B"/>
                        </a:buClr>
                        <a:buSzPct val="75000"/>
                        <a:buFont typeface="Wingdings" pitchFamily="2" charset="2"/>
                        <a:buChar char="§"/>
                        <a:tabLst/>
                        <a:defRPr/>
                      </a:pPr>
                      <a:r>
                        <a:rPr kumimoji="0" lang="en-US" sz="1800" b="0" i="0" u="none" strike="noStrike" kern="0" cap="none" spc="0" normalizeH="0" baseline="0" noProof="0" dirty="0" smtClean="0">
                          <a:ln>
                            <a:noFill/>
                          </a:ln>
                          <a:solidFill>
                            <a:schemeClr val="tx2"/>
                          </a:solidFill>
                          <a:effectLst/>
                          <a:uLnTx/>
                          <a:uFillTx/>
                          <a:latin typeface="+mn-lt"/>
                          <a:ea typeface="Geneva" pitchFamily="-108" charset="-128"/>
                        </a:rPr>
                        <a:t>National Education Association (NEA)</a:t>
                      </a:r>
                    </a:p>
                    <a:p>
                      <a:pPr marL="283464" marR="0" lvl="1" indent="-285750" algn="l" defTabSz="914400" rtl="0" eaLnBrk="0" fontAlgn="base" latinLnBrk="0" hangingPunct="0">
                        <a:lnSpc>
                          <a:spcPct val="100000"/>
                        </a:lnSpc>
                        <a:spcBef>
                          <a:spcPts val="0"/>
                        </a:spcBef>
                        <a:spcAft>
                          <a:spcPts val="600"/>
                        </a:spcAft>
                        <a:buClr>
                          <a:srgbClr val="E4A11B"/>
                        </a:buClr>
                        <a:buSzPct val="75000"/>
                        <a:buFont typeface="Wingdings" pitchFamily="2" charset="2"/>
                        <a:buChar char="§"/>
                        <a:tabLst/>
                        <a:defRPr/>
                      </a:pPr>
                      <a:r>
                        <a:rPr kumimoji="0" lang="en-US" sz="1800" b="0" i="0" u="none" strike="noStrike" kern="0" cap="none" spc="0" normalizeH="0" baseline="0" noProof="0" dirty="0" smtClean="0">
                          <a:ln>
                            <a:noFill/>
                          </a:ln>
                          <a:solidFill>
                            <a:schemeClr val="tx2"/>
                          </a:solidFill>
                          <a:effectLst/>
                          <a:uLnTx/>
                          <a:uFillTx/>
                          <a:latin typeface="+mn-lt"/>
                          <a:ea typeface="Geneva" pitchFamily="-108" charset="-128"/>
                        </a:rPr>
                        <a:t>Modern Language Association (MLA)</a:t>
                      </a:r>
                    </a:p>
                    <a:p>
                      <a:pPr marL="283464" marR="0" lvl="1" indent="-285750" algn="l" defTabSz="914400" rtl="0" eaLnBrk="0" fontAlgn="base" latinLnBrk="0" hangingPunct="0">
                        <a:lnSpc>
                          <a:spcPct val="100000"/>
                        </a:lnSpc>
                        <a:spcBef>
                          <a:spcPts val="600"/>
                        </a:spcBef>
                        <a:spcAft>
                          <a:spcPct val="0"/>
                        </a:spcAft>
                        <a:buClr>
                          <a:srgbClr val="E4A11B"/>
                        </a:buClr>
                        <a:buSzPct val="75000"/>
                        <a:buFont typeface="Wingdings" pitchFamily="2" charset="2"/>
                        <a:buChar char="§"/>
                        <a:tabLst/>
                        <a:defRPr/>
                      </a:pPr>
                      <a:endParaRPr kumimoji="0" lang="en-US" sz="1800" b="0" i="0" u="none" strike="noStrike" kern="0" cap="none" spc="0" normalizeH="0" baseline="0" noProof="0" dirty="0" smtClean="0">
                        <a:ln>
                          <a:noFill/>
                        </a:ln>
                        <a:solidFill>
                          <a:schemeClr val="tx2"/>
                        </a:solidFill>
                        <a:effectLst/>
                        <a:uLnTx/>
                        <a:uFillTx/>
                        <a:latin typeface="+mn-lt"/>
                        <a:ea typeface="Geneva" pitchFamily="-108" charset="-128"/>
                      </a:endParaRPr>
                    </a:p>
                  </a:txBody>
                  <a:tcPr>
                    <a:noFill/>
                  </a:tcPr>
                </a:tc>
              </a:tr>
            </a:tbl>
          </a:graphicData>
        </a:graphic>
      </p:graphicFrame>
    </p:spTree>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381000"/>
            <a:ext cx="8686800" cy="990600"/>
          </a:xfrm>
        </p:spPr>
        <p:txBody>
          <a:bodyPr/>
          <a:lstStyle/>
          <a:p>
            <a:pPr algn="ctr" eaLnBrk="1" hangingPunct="1"/>
            <a:r>
              <a:rPr lang="en-US" b="1" dirty="0" smtClean="0">
                <a:solidFill>
                  <a:srgbClr val="FF0000"/>
                </a:solidFill>
              </a:rPr>
              <a:t>AFT Teacher Participation</a:t>
            </a:r>
          </a:p>
        </p:txBody>
      </p:sp>
      <p:sp>
        <p:nvSpPr>
          <p:cNvPr id="15363" name="Content Placeholder 2"/>
          <p:cNvSpPr>
            <a:spLocks noGrp="1"/>
          </p:cNvSpPr>
          <p:nvPr>
            <p:ph idx="1"/>
          </p:nvPr>
        </p:nvSpPr>
        <p:spPr>
          <a:xfrm>
            <a:off x="990600" y="1905000"/>
            <a:ext cx="7848600" cy="4114800"/>
          </a:xfrm>
        </p:spPr>
        <p:txBody>
          <a:bodyPr/>
          <a:lstStyle/>
          <a:p>
            <a:pPr eaLnBrk="1" hangingPunct="1"/>
            <a:r>
              <a:rPr lang="en-US" b="1" dirty="0" smtClean="0"/>
              <a:t>Work Team</a:t>
            </a:r>
          </a:p>
          <a:p>
            <a:pPr lvl="1" eaLnBrk="1" hangingPunct="1"/>
            <a:r>
              <a:rPr lang="en-US" dirty="0" smtClean="0"/>
              <a:t>5 AFT members</a:t>
            </a:r>
          </a:p>
          <a:p>
            <a:pPr eaLnBrk="1" hangingPunct="1"/>
            <a:r>
              <a:rPr lang="en-US" b="1" dirty="0" smtClean="0"/>
              <a:t>Feedback Team</a:t>
            </a:r>
          </a:p>
          <a:p>
            <a:pPr lvl="1" eaLnBrk="1" hangingPunct="1"/>
            <a:r>
              <a:rPr lang="en-US" dirty="0" smtClean="0"/>
              <a:t>3 AFT members</a:t>
            </a:r>
          </a:p>
          <a:p>
            <a:pPr eaLnBrk="1" hangingPunct="1"/>
            <a:r>
              <a:rPr lang="en-US" b="1" dirty="0" smtClean="0"/>
              <a:t>Validation Committee</a:t>
            </a:r>
          </a:p>
          <a:p>
            <a:pPr lvl="1" eaLnBrk="1" hangingPunct="1"/>
            <a:r>
              <a:rPr lang="en-US" dirty="0" smtClean="0"/>
              <a:t>1 AFT member</a:t>
            </a:r>
          </a:p>
          <a:p>
            <a:pPr eaLnBrk="1" hangingPunct="1"/>
            <a:r>
              <a:rPr lang="en-US" b="1" dirty="0" smtClean="0"/>
              <a:t>AFT’s Standards Review Team</a:t>
            </a:r>
          </a:p>
          <a:p>
            <a:pPr lvl="1" eaLnBrk="1" hangingPunct="1"/>
            <a:r>
              <a:rPr lang="en-US" dirty="0" smtClean="0"/>
              <a:t>30 AFT members </a:t>
            </a:r>
          </a:p>
          <a:p>
            <a:pPr eaLnBrk="1" hangingPunct="1"/>
            <a:endParaRPr lang="en-US" dirty="0" smtClean="0"/>
          </a:p>
        </p:txBody>
      </p:sp>
      <p:sp>
        <p:nvSpPr>
          <p:cNvPr id="4" name="Slide Number Placeholder 3"/>
          <p:cNvSpPr>
            <a:spLocks noGrp="1"/>
          </p:cNvSpPr>
          <p:nvPr>
            <p:ph type="sldNum" sz="quarter" idx="11"/>
          </p:nvPr>
        </p:nvSpPr>
        <p:spPr/>
        <p:txBody>
          <a:bodyPr/>
          <a:lstStyle/>
          <a:p>
            <a:pPr>
              <a:defRPr/>
            </a:pPr>
            <a:fld id="{A2A02AF4-2D4A-49DD-A546-08A4172E5431}"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7C07E079-89C3-4320-925A-49864A209131}" type="slidenum">
              <a:rPr lang="en-US"/>
              <a:pPr/>
              <a:t>22</a:t>
            </a:fld>
            <a:endParaRPr lang="en-US" dirty="0"/>
          </a:p>
        </p:txBody>
      </p:sp>
      <p:sp>
        <p:nvSpPr>
          <p:cNvPr id="3074" name="Rectangle 2"/>
          <p:cNvSpPr>
            <a:spLocks noGrp="1" noChangeArrowheads="1"/>
          </p:cNvSpPr>
          <p:nvPr>
            <p:ph type="title"/>
          </p:nvPr>
        </p:nvSpPr>
        <p:spPr>
          <a:xfrm>
            <a:off x="228600" y="304800"/>
            <a:ext cx="8610600" cy="1066800"/>
          </a:xfrm>
        </p:spPr>
        <p:txBody>
          <a:bodyPr/>
          <a:lstStyle/>
          <a:p>
            <a:pPr algn="ctr"/>
            <a:r>
              <a:rPr lang="en-US" b="1" dirty="0" smtClean="0">
                <a:solidFill>
                  <a:srgbClr val="FF0000"/>
                </a:solidFill>
              </a:rPr>
              <a:t>AFT’s Voices of Support</a:t>
            </a:r>
            <a:endParaRPr lang="en-US" b="1" dirty="0">
              <a:solidFill>
                <a:srgbClr val="FF0000"/>
              </a:solidFill>
            </a:endParaRPr>
          </a:p>
        </p:txBody>
      </p:sp>
      <p:sp>
        <p:nvSpPr>
          <p:cNvPr id="3075" name="Rectangle 3"/>
          <p:cNvSpPr>
            <a:spLocks noGrp="1" noChangeArrowheads="1"/>
          </p:cNvSpPr>
          <p:nvPr>
            <p:ph type="body" idx="1"/>
          </p:nvPr>
        </p:nvSpPr>
        <p:spPr>
          <a:xfrm>
            <a:off x="228600" y="2057400"/>
            <a:ext cx="8610600" cy="4495800"/>
          </a:xfrm>
        </p:spPr>
        <p:txBody>
          <a:bodyPr/>
          <a:lstStyle/>
          <a:p>
            <a:pPr>
              <a:buNone/>
            </a:pPr>
            <a:r>
              <a:rPr lang="en-US" dirty="0" smtClean="0">
                <a:hlinkClick r:id="rId2"/>
              </a:rPr>
              <a:t>Posted on YouTube</a:t>
            </a:r>
          </a:p>
          <a:p>
            <a:pPr>
              <a:buNone/>
            </a:pPr>
            <a:endParaRPr lang="en-US" dirty="0" smtClean="0">
              <a:hlinkClick r:id="rId2"/>
            </a:endParaRPr>
          </a:p>
          <a:p>
            <a:pPr>
              <a:buNone/>
            </a:pPr>
            <a:r>
              <a:rPr lang="en-US" dirty="0" smtClean="0">
                <a:hlinkClick r:id="rId2"/>
              </a:rPr>
              <a:t>Search under “Teachers Help Develop Common Core Standards” or under “AFTHQ”  (AFT’s YouTube Channel)</a:t>
            </a:r>
          </a:p>
          <a:p>
            <a:r>
              <a:rPr lang="en-US" dirty="0" smtClean="0">
                <a:hlinkClick r:id="rId2"/>
              </a:rPr>
              <a:t>http://www.youtube.com/watch?v=XRH_bJF2XwU&amp;list=UUdaoJ8gUQ12aLC5kZFwUbRQ&amp;index=3&amp;feature=plcp</a:t>
            </a:r>
            <a:endParaRPr lang="en-US"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a:r>
              <a:rPr lang="en-US" b="1" dirty="0">
                <a:solidFill>
                  <a:srgbClr val="FF0000"/>
                </a:solidFill>
              </a:rPr>
              <a:t>Intentional Design Limitations</a:t>
            </a:r>
          </a:p>
        </p:txBody>
      </p:sp>
      <p:sp>
        <p:nvSpPr>
          <p:cNvPr id="146435" name="Rectangle 3"/>
          <p:cNvSpPr>
            <a:spLocks noGrp="1" noChangeArrowheads="1"/>
          </p:cNvSpPr>
          <p:nvPr>
            <p:ph type="body" idx="1"/>
          </p:nvPr>
        </p:nvSpPr>
        <p:spPr>
          <a:xfrm>
            <a:off x="228600" y="1828800"/>
            <a:ext cx="8610600" cy="4419600"/>
          </a:xfrm>
        </p:spPr>
        <p:txBody>
          <a:bodyPr/>
          <a:lstStyle/>
          <a:p>
            <a:pPr>
              <a:lnSpc>
                <a:spcPct val="80000"/>
              </a:lnSpc>
              <a:buFont typeface="Wingdings 2" pitchFamily="18" charset="2"/>
              <a:buNone/>
            </a:pPr>
            <a:r>
              <a:rPr lang="en-US" sz="2800" b="1" dirty="0"/>
              <a:t>What the Standards do NOT define:</a:t>
            </a:r>
          </a:p>
          <a:p>
            <a:pPr>
              <a:lnSpc>
                <a:spcPct val="80000"/>
              </a:lnSpc>
              <a:buFont typeface="Wingdings 2" pitchFamily="18" charset="2"/>
              <a:buNone/>
            </a:pPr>
            <a:endParaRPr lang="en-US" sz="2800" b="1" dirty="0"/>
          </a:p>
          <a:p>
            <a:pPr>
              <a:lnSpc>
                <a:spcPct val="80000"/>
              </a:lnSpc>
              <a:buFont typeface="Wingdings" pitchFamily="2" charset="2"/>
              <a:buChar char="Ø"/>
            </a:pPr>
            <a:r>
              <a:rPr lang="en-US" sz="2400" dirty="0"/>
              <a:t>How teachers should teach</a:t>
            </a:r>
          </a:p>
          <a:p>
            <a:pPr>
              <a:lnSpc>
                <a:spcPct val="80000"/>
              </a:lnSpc>
              <a:buFont typeface="Wingdings" pitchFamily="2" charset="2"/>
              <a:buChar char="Ø"/>
            </a:pPr>
            <a:r>
              <a:rPr lang="en-US" sz="2400" dirty="0"/>
              <a:t>All that can or should be taught</a:t>
            </a:r>
          </a:p>
          <a:p>
            <a:pPr>
              <a:lnSpc>
                <a:spcPct val="80000"/>
              </a:lnSpc>
              <a:buFont typeface="Wingdings" pitchFamily="2" charset="2"/>
              <a:buChar char="Ø"/>
            </a:pPr>
            <a:r>
              <a:rPr lang="en-US" sz="2400" dirty="0"/>
              <a:t>The nature of advanced work beyond the core</a:t>
            </a:r>
          </a:p>
          <a:p>
            <a:pPr>
              <a:lnSpc>
                <a:spcPct val="80000"/>
              </a:lnSpc>
              <a:buFont typeface="Wingdings" pitchFamily="2" charset="2"/>
              <a:buChar char="Ø"/>
            </a:pPr>
            <a:r>
              <a:rPr lang="en-US" sz="2400" dirty="0"/>
              <a:t>The interventions needed for students well below grade level</a:t>
            </a:r>
          </a:p>
          <a:p>
            <a:pPr>
              <a:lnSpc>
                <a:spcPct val="80000"/>
              </a:lnSpc>
              <a:buFont typeface="Wingdings" pitchFamily="2" charset="2"/>
              <a:buChar char="Ø"/>
            </a:pPr>
            <a:r>
              <a:rPr lang="en-US" sz="2400" dirty="0"/>
              <a:t>The full range of support for English language learners and students with special needs</a:t>
            </a:r>
          </a:p>
          <a:p>
            <a:pPr>
              <a:lnSpc>
                <a:spcPct val="80000"/>
              </a:lnSpc>
              <a:buFont typeface="Wingdings" pitchFamily="2" charset="2"/>
              <a:buChar char="Ø"/>
            </a:pPr>
            <a:r>
              <a:rPr lang="en-US" sz="2400" dirty="0"/>
              <a:t>Everything needed to be college and career ready</a:t>
            </a:r>
          </a:p>
          <a:p>
            <a:pPr>
              <a:lnSpc>
                <a:spcPct val="80000"/>
              </a:lnSpc>
              <a:buFont typeface="Wingdings 2" pitchFamily="18" charset="2"/>
              <a:buNone/>
            </a:pPr>
            <a:endParaRPr lang="en-US" sz="2800" dirty="0"/>
          </a:p>
          <a:p>
            <a:pPr>
              <a:lnSpc>
                <a:spcPct val="80000"/>
              </a:lnSpc>
              <a:buFont typeface="Wingdings" pitchFamily="2" charset="2"/>
              <a:buNone/>
            </a:pPr>
            <a:r>
              <a:rPr lang="en-US" sz="1600" dirty="0" smtClean="0"/>
              <a:t>		Citation</a:t>
            </a:r>
            <a:r>
              <a:rPr lang="en-US" sz="1600" dirty="0"/>
              <a:t>: </a:t>
            </a:r>
            <a:r>
              <a:rPr lang="en-US" sz="1600" dirty="0">
                <a:hlinkClick r:id="rId3"/>
              </a:rPr>
              <a:t>www.corestandards.org/</a:t>
            </a:r>
            <a:endParaRPr lang="en-US" sz="2800" dirty="0"/>
          </a:p>
          <a:p>
            <a:pPr>
              <a:lnSpc>
                <a:spcPct val="80000"/>
              </a:lnSpc>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457200"/>
            <a:ext cx="8610600" cy="3581400"/>
          </a:xfrm>
        </p:spPr>
        <p:txBody>
          <a:bodyPr/>
          <a:lstStyle/>
          <a:p>
            <a:pPr eaLnBrk="1" hangingPunct="1"/>
            <a:r>
              <a:rPr lang="en-US" sz="4400" b="1" dirty="0" smtClean="0">
                <a:solidFill>
                  <a:srgbClr val="FF0000"/>
                </a:solidFill>
              </a:rPr>
              <a:t>Recommendations from the AFT’s Ad Hoc Committee on Standards Rollout for Proper Implementation</a:t>
            </a:r>
          </a:p>
        </p:txBody>
      </p:sp>
      <p:sp>
        <p:nvSpPr>
          <p:cNvPr id="4" name="Slide Number Placeholder 3"/>
          <p:cNvSpPr>
            <a:spLocks noGrp="1"/>
          </p:cNvSpPr>
          <p:nvPr>
            <p:ph type="sldNum" sz="quarter" idx="11"/>
          </p:nvPr>
        </p:nvSpPr>
        <p:spPr/>
        <p:txBody>
          <a:bodyPr/>
          <a:lstStyle/>
          <a:p>
            <a:pPr>
              <a:defRPr/>
            </a:pPr>
            <a:fld id="{DBFF9DFC-5A94-4E80-B1BC-C1B84B93DD3F}" type="slidenum">
              <a:rPr lang="en-US"/>
              <a:pPr>
                <a:defRPr/>
              </a:pPr>
              <a:t>24</a:t>
            </a:fld>
            <a:endParaRPr lang="en-US" dirty="0"/>
          </a:p>
        </p:txBody>
      </p:sp>
      <p:pic>
        <p:nvPicPr>
          <p:cNvPr id="2051" name="Picture 3" descr="C:\Users\glundypo\AppData\Local\Microsoft\Windows\Temporary Internet Files\Content.IE5\X7ZK89KH\MC900055518[1].wmf"/>
          <p:cNvPicPr>
            <a:picLocks noChangeAspect="1" noChangeArrowheads="1"/>
          </p:cNvPicPr>
          <p:nvPr/>
        </p:nvPicPr>
        <p:blipFill>
          <a:blip r:embed="rId3" cstate="print"/>
          <a:srcRect/>
          <a:stretch>
            <a:fillRect/>
          </a:stretch>
        </p:blipFill>
        <p:spPr bwMode="auto">
          <a:xfrm>
            <a:off x="1524000" y="4038600"/>
            <a:ext cx="6705600" cy="254565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AFT recommendations: Proper Rollout of CCSS</a:t>
            </a:r>
            <a:endParaRPr lang="en-US" b="1" dirty="0">
              <a:solidFill>
                <a:srgbClr val="FF0000"/>
              </a:solidFill>
            </a:endParaRPr>
          </a:p>
        </p:txBody>
      </p:sp>
      <p:sp>
        <p:nvSpPr>
          <p:cNvPr id="3" name="Content Placeholder 2"/>
          <p:cNvSpPr>
            <a:spLocks noGrp="1"/>
          </p:cNvSpPr>
          <p:nvPr>
            <p:ph idx="1"/>
          </p:nvPr>
        </p:nvSpPr>
        <p:spPr>
          <a:xfrm>
            <a:off x="914400" y="1828800"/>
            <a:ext cx="7924800" cy="4114800"/>
          </a:xfrm>
        </p:spPr>
        <p:txBody>
          <a:bodyPr/>
          <a:lstStyle/>
          <a:p>
            <a:pPr>
              <a:buNone/>
            </a:pPr>
            <a:r>
              <a:rPr lang="en-US" b="1" dirty="0" smtClean="0">
                <a:solidFill>
                  <a:schemeClr val="tx1"/>
                </a:solidFill>
                <a:latin typeface="+mn-lt"/>
                <a:ea typeface="+mn-ea"/>
                <a:cs typeface="+mn-cs"/>
              </a:rPr>
              <a:t>Design and development </a:t>
            </a:r>
          </a:p>
          <a:p>
            <a:pPr lvl="0"/>
            <a:r>
              <a:rPr lang="en-US" dirty="0" smtClean="0">
                <a:solidFill>
                  <a:schemeClr val="tx1"/>
                </a:solidFill>
                <a:latin typeface="+mn-lt"/>
                <a:ea typeface="+mn-ea"/>
                <a:cs typeface="+mn-cs"/>
              </a:rPr>
              <a:t>Meaningful involvement of teachers and other stakeholders</a:t>
            </a:r>
          </a:p>
          <a:p>
            <a:pPr lvl="0">
              <a:buNone/>
            </a:pPr>
            <a:endParaRPr lang="en-US" dirty="0" smtClean="0">
              <a:solidFill>
                <a:schemeClr val="tx1"/>
              </a:solidFill>
              <a:latin typeface="+mn-lt"/>
              <a:ea typeface="+mn-ea"/>
              <a:cs typeface="+mn-cs"/>
            </a:endParaRPr>
          </a:p>
          <a:p>
            <a:pPr lvl="0"/>
            <a:r>
              <a:rPr lang="en-US" dirty="0" smtClean="0">
                <a:solidFill>
                  <a:schemeClr val="tx1"/>
                </a:solidFill>
                <a:latin typeface="+mn-lt"/>
                <a:ea typeface="+mn-ea"/>
                <a:cs typeface="+mn-cs"/>
              </a:rPr>
              <a:t>Inclusion of all disciplines</a:t>
            </a:r>
          </a:p>
          <a:p>
            <a:pPr lvl="0">
              <a:buNone/>
            </a:pPr>
            <a:endParaRPr lang="en-US" dirty="0" smtClean="0">
              <a:solidFill>
                <a:schemeClr val="tx1"/>
              </a:solidFill>
              <a:latin typeface="+mn-lt"/>
              <a:ea typeface="+mn-ea"/>
              <a:cs typeface="+mn-cs"/>
            </a:endParaRPr>
          </a:p>
          <a:p>
            <a:pPr lvl="0"/>
            <a:r>
              <a:rPr lang="en-US" dirty="0" smtClean="0">
                <a:solidFill>
                  <a:schemeClr val="tx1"/>
                </a:solidFill>
                <a:latin typeface="+mn-lt"/>
                <a:ea typeface="+mn-ea"/>
                <a:cs typeface="+mn-cs"/>
              </a:rPr>
              <a:t>Commitment to early consideration of ALL students</a:t>
            </a:r>
          </a:p>
          <a:p>
            <a:endParaRPr lang="en-US"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1"/>
          </p:nvPr>
        </p:nvSpPr>
        <p:spPr/>
        <p:txBody>
          <a:bodyPr/>
          <a:lstStyle/>
          <a:p>
            <a:pPr>
              <a:defRPr/>
            </a:pPr>
            <a:fld id="{17D57728-B3BF-4251-84EB-772A1931E8A5}"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AFT recommendations: Proper Rollout of CCSS</a:t>
            </a:r>
            <a:endParaRPr lang="en-US" sz="3200" dirty="0"/>
          </a:p>
        </p:txBody>
      </p:sp>
      <p:sp>
        <p:nvSpPr>
          <p:cNvPr id="3" name="Content Placeholder 2"/>
          <p:cNvSpPr>
            <a:spLocks noGrp="1"/>
          </p:cNvSpPr>
          <p:nvPr>
            <p:ph idx="1"/>
          </p:nvPr>
        </p:nvSpPr>
        <p:spPr>
          <a:xfrm>
            <a:off x="1066800" y="1828800"/>
            <a:ext cx="7772400" cy="4114800"/>
          </a:xfrm>
        </p:spPr>
        <p:txBody>
          <a:bodyPr/>
          <a:lstStyle/>
          <a:p>
            <a:pPr>
              <a:buNone/>
            </a:pPr>
            <a:r>
              <a:rPr lang="en-US" b="1" dirty="0" smtClean="0">
                <a:solidFill>
                  <a:schemeClr val="tx1"/>
                </a:solidFill>
                <a:latin typeface="+mn-lt"/>
                <a:ea typeface="+mn-ea"/>
                <a:cs typeface="+mn-cs"/>
              </a:rPr>
              <a:t>Shift in Culture</a:t>
            </a:r>
          </a:p>
          <a:p>
            <a:pPr lvl="0"/>
            <a:r>
              <a:rPr lang="en-US" dirty="0" smtClean="0">
                <a:solidFill>
                  <a:schemeClr val="tx1"/>
                </a:solidFill>
                <a:latin typeface="+mn-lt"/>
                <a:ea typeface="+mn-ea"/>
                <a:cs typeface="+mn-cs"/>
              </a:rPr>
              <a:t>A shift away from excessive testing and test preparation</a:t>
            </a:r>
          </a:p>
          <a:p>
            <a:pPr lvl="0">
              <a:buNone/>
            </a:pPr>
            <a:endParaRPr lang="en-US" dirty="0" smtClean="0">
              <a:solidFill>
                <a:schemeClr val="tx1"/>
              </a:solidFill>
              <a:latin typeface="+mn-lt"/>
              <a:ea typeface="+mn-ea"/>
              <a:cs typeface="+mn-cs"/>
            </a:endParaRPr>
          </a:p>
          <a:p>
            <a:pPr lvl="0"/>
            <a:r>
              <a:rPr lang="en-US" dirty="0" smtClean="0">
                <a:solidFill>
                  <a:schemeClr val="tx1"/>
                </a:solidFill>
                <a:latin typeface="+mn-lt"/>
                <a:ea typeface="+mn-ea"/>
                <a:cs typeface="+mn-cs"/>
              </a:rPr>
              <a:t>Implement the standards as part of a quality, coherent, consistent system</a:t>
            </a:r>
          </a:p>
          <a:p>
            <a:pPr lvl="0">
              <a:buNone/>
            </a:pPr>
            <a:endParaRPr lang="en-US" dirty="0" smtClean="0">
              <a:solidFill>
                <a:schemeClr val="tx1"/>
              </a:solidFill>
              <a:latin typeface="+mn-lt"/>
              <a:ea typeface="+mn-ea"/>
              <a:cs typeface="+mn-cs"/>
            </a:endParaRPr>
          </a:p>
          <a:p>
            <a:pPr lvl="0"/>
            <a:r>
              <a:rPr lang="en-US" dirty="0" smtClean="0">
                <a:solidFill>
                  <a:schemeClr val="tx1"/>
                </a:solidFill>
                <a:latin typeface="+mn-lt"/>
                <a:ea typeface="+mn-ea"/>
                <a:cs typeface="+mn-cs"/>
              </a:rPr>
              <a:t>360-degree accountability system </a:t>
            </a:r>
          </a:p>
          <a:p>
            <a:pPr lvl="0"/>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1"/>
          </p:nvPr>
        </p:nvSpPr>
        <p:spPr/>
        <p:txBody>
          <a:bodyPr/>
          <a:lstStyle/>
          <a:p>
            <a:pPr>
              <a:defRPr/>
            </a:pPr>
            <a:fld id="{17D57728-B3BF-4251-84EB-772A1931E8A5}"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AFT recommendations: Proper Rollout of CCSS</a:t>
            </a:r>
            <a:endParaRPr lang="en-US" sz="3200" dirty="0"/>
          </a:p>
        </p:txBody>
      </p:sp>
      <p:sp>
        <p:nvSpPr>
          <p:cNvPr id="3" name="Content Placeholder 2"/>
          <p:cNvSpPr>
            <a:spLocks noGrp="1"/>
          </p:cNvSpPr>
          <p:nvPr>
            <p:ph idx="1"/>
          </p:nvPr>
        </p:nvSpPr>
        <p:spPr>
          <a:xfrm>
            <a:off x="990600" y="1828800"/>
            <a:ext cx="7848600" cy="4114800"/>
          </a:xfrm>
        </p:spPr>
        <p:txBody>
          <a:bodyPr/>
          <a:lstStyle/>
          <a:p>
            <a:pPr>
              <a:buNone/>
            </a:pPr>
            <a:r>
              <a:rPr lang="en-US" b="1" dirty="0" smtClean="0">
                <a:solidFill>
                  <a:schemeClr val="tx1"/>
                </a:solidFill>
                <a:latin typeface="+mn-lt"/>
                <a:ea typeface="+mn-ea"/>
                <a:cs typeface="+mn-cs"/>
              </a:rPr>
              <a:t>Curriculum</a:t>
            </a:r>
          </a:p>
          <a:p>
            <a:pPr lvl="0"/>
            <a:r>
              <a:rPr lang="en-US" dirty="0" smtClean="0">
                <a:solidFill>
                  <a:schemeClr val="tx1"/>
                </a:solidFill>
                <a:latin typeface="+mn-lt"/>
                <a:ea typeface="+mn-ea"/>
                <a:cs typeface="+mn-cs"/>
              </a:rPr>
              <a:t>Options of rich curricula that serve as thoughtful guides for teachers</a:t>
            </a:r>
          </a:p>
          <a:p>
            <a:pPr lvl="0">
              <a:buNone/>
            </a:pPr>
            <a:endParaRPr lang="en-US" dirty="0" smtClean="0">
              <a:solidFill>
                <a:schemeClr val="tx1"/>
              </a:solidFill>
              <a:latin typeface="+mn-lt"/>
              <a:ea typeface="+mn-ea"/>
              <a:cs typeface="+mn-cs"/>
            </a:endParaRPr>
          </a:p>
          <a:p>
            <a:pPr lvl="0"/>
            <a:r>
              <a:rPr lang="en-US" dirty="0" smtClean="0">
                <a:solidFill>
                  <a:schemeClr val="tx1"/>
                </a:solidFill>
                <a:latin typeface="+mn-lt"/>
                <a:ea typeface="+mn-ea"/>
                <a:cs typeface="+mn-cs"/>
              </a:rPr>
              <a:t>Curricula should </a:t>
            </a:r>
            <a:r>
              <a:rPr lang="en-US" u="sng" dirty="0" smtClean="0">
                <a:solidFill>
                  <a:schemeClr val="tx1"/>
                </a:solidFill>
                <a:latin typeface="+mn-lt"/>
                <a:ea typeface="+mn-ea"/>
                <a:cs typeface="+mn-cs"/>
              </a:rPr>
              <a:t>not </a:t>
            </a:r>
            <a:r>
              <a:rPr lang="en-US" dirty="0" smtClean="0">
                <a:solidFill>
                  <a:schemeClr val="tx1"/>
                </a:solidFill>
                <a:latin typeface="+mn-lt"/>
                <a:ea typeface="+mn-ea"/>
                <a:cs typeface="+mn-cs"/>
              </a:rPr>
              <a:t>be prescriptive or scripted, and must allow appropriate teacher autonomy</a:t>
            </a:r>
          </a:p>
          <a:p>
            <a:pPr>
              <a:buNone/>
            </a:pPr>
            <a:endParaRPr lang="en-US" dirty="0" smtClean="0">
              <a:solidFill>
                <a:schemeClr val="tx1"/>
              </a:solidFill>
              <a:latin typeface="+mn-lt"/>
              <a:ea typeface="+mn-ea"/>
              <a:cs typeface="+mn-cs"/>
            </a:endParaRPr>
          </a:p>
          <a:p>
            <a:pPr lvl="0"/>
            <a:endParaRPr lang="en-US" dirty="0" smtClean="0">
              <a:solidFill>
                <a:schemeClr val="tx1"/>
              </a:solidFill>
              <a:latin typeface="+mn-lt"/>
              <a:ea typeface="+mn-ea"/>
              <a:cs typeface="+mn-cs"/>
            </a:endParaRPr>
          </a:p>
          <a:p>
            <a:pPr lvl="0">
              <a:buNone/>
            </a:pPr>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1"/>
          </p:nvPr>
        </p:nvSpPr>
        <p:spPr/>
        <p:txBody>
          <a:bodyPr/>
          <a:lstStyle/>
          <a:p>
            <a:pPr>
              <a:defRPr/>
            </a:pPr>
            <a:fld id="{17D57728-B3BF-4251-84EB-772A1931E8A5}"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AFT recommendations: Proper Rollout of CCSS</a:t>
            </a:r>
            <a:endParaRPr lang="en-US" sz="3200" dirty="0"/>
          </a:p>
        </p:txBody>
      </p:sp>
      <p:sp>
        <p:nvSpPr>
          <p:cNvPr id="3" name="Content Placeholder 2"/>
          <p:cNvSpPr>
            <a:spLocks noGrp="1"/>
          </p:cNvSpPr>
          <p:nvPr>
            <p:ph idx="1"/>
          </p:nvPr>
        </p:nvSpPr>
        <p:spPr>
          <a:xfrm>
            <a:off x="1066800" y="2057400"/>
            <a:ext cx="7772400" cy="3657600"/>
          </a:xfrm>
        </p:spPr>
        <p:txBody>
          <a:bodyPr/>
          <a:lstStyle/>
          <a:p>
            <a:pPr>
              <a:buNone/>
            </a:pPr>
            <a:r>
              <a:rPr lang="en-US" b="1" dirty="0" smtClean="0">
                <a:solidFill>
                  <a:schemeClr val="tx1"/>
                </a:solidFill>
                <a:latin typeface="+mn-lt"/>
                <a:ea typeface="+mn-ea"/>
                <a:cs typeface="+mn-cs"/>
              </a:rPr>
              <a:t>Professional Development </a:t>
            </a:r>
          </a:p>
          <a:p>
            <a:pPr lvl="0"/>
            <a:r>
              <a:rPr lang="en-US" dirty="0" smtClean="0"/>
              <a:t>T</a:t>
            </a:r>
            <a:r>
              <a:rPr lang="en-US" dirty="0" smtClean="0">
                <a:solidFill>
                  <a:schemeClr val="tx1"/>
                </a:solidFill>
                <a:latin typeface="+mn-lt"/>
                <a:ea typeface="+mn-ea"/>
                <a:cs typeface="+mn-cs"/>
              </a:rPr>
              <a:t>ime for all to participate  in appropriate professional development </a:t>
            </a:r>
          </a:p>
          <a:p>
            <a:pPr lvl="0"/>
            <a:endParaRPr lang="en-US" dirty="0" smtClean="0">
              <a:solidFill>
                <a:schemeClr val="tx1"/>
              </a:solidFill>
              <a:latin typeface="+mn-lt"/>
              <a:ea typeface="+mn-ea"/>
              <a:cs typeface="+mn-cs"/>
            </a:endParaRPr>
          </a:p>
          <a:p>
            <a:pPr lvl="0"/>
            <a:r>
              <a:rPr lang="en-US" dirty="0" smtClean="0">
                <a:solidFill>
                  <a:schemeClr val="tx1"/>
                </a:solidFill>
                <a:latin typeface="+mn-lt"/>
                <a:ea typeface="+mn-ea"/>
                <a:cs typeface="+mn-cs"/>
              </a:rPr>
              <a:t>Access to high quality pre-service and in-service professional development </a:t>
            </a:r>
          </a:p>
          <a:p>
            <a:pPr lvl="0">
              <a:buNone/>
            </a:pPr>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1"/>
          </p:nvPr>
        </p:nvSpPr>
        <p:spPr/>
        <p:txBody>
          <a:bodyPr/>
          <a:lstStyle/>
          <a:p>
            <a:pPr>
              <a:defRPr/>
            </a:pPr>
            <a:fld id="{17D57728-B3BF-4251-84EB-772A1931E8A5}"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AFT recommendations: Proper Rollout of CCSS</a:t>
            </a:r>
            <a:endParaRPr lang="en-US" sz="3200" dirty="0"/>
          </a:p>
        </p:txBody>
      </p:sp>
      <p:sp>
        <p:nvSpPr>
          <p:cNvPr id="3" name="Content Placeholder 2"/>
          <p:cNvSpPr>
            <a:spLocks noGrp="1"/>
          </p:cNvSpPr>
          <p:nvPr>
            <p:ph idx="1"/>
          </p:nvPr>
        </p:nvSpPr>
        <p:spPr>
          <a:xfrm>
            <a:off x="1066800" y="1828800"/>
            <a:ext cx="7772400" cy="4495800"/>
          </a:xfrm>
        </p:spPr>
        <p:txBody>
          <a:bodyPr/>
          <a:lstStyle/>
          <a:p>
            <a:pPr>
              <a:buNone/>
            </a:pPr>
            <a:r>
              <a:rPr lang="en-US" b="1" dirty="0" smtClean="0">
                <a:solidFill>
                  <a:schemeClr val="tx1"/>
                </a:solidFill>
                <a:latin typeface="+mn-lt"/>
                <a:ea typeface="+mn-ea"/>
                <a:cs typeface="+mn-cs"/>
              </a:rPr>
              <a:t>Instructional Tools, Time and Resources</a:t>
            </a:r>
          </a:p>
          <a:p>
            <a:pPr lvl="0"/>
            <a:r>
              <a:rPr lang="en-US" dirty="0" smtClean="0">
                <a:solidFill>
                  <a:schemeClr val="tx1"/>
                </a:solidFill>
                <a:latin typeface="+mn-lt"/>
                <a:ea typeface="+mn-ea"/>
                <a:cs typeface="+mn-cs"/>
              </a:rPr>
              <a:t>Curricular choices</a:t>
            </a:r>
          </a:p>
          <a:p>
            <a:pPr lvl="0"/>
            <a:endParaRPr lang="en-US" dirty="0" smtClean="0">
              <a:solidFill>
                <a:schemeClr val="tx1"/>
              </a:solidFill>
              <a:latin typeface="+mn-lt"/>
              <a:ea typeface="+mn-ea"/>
              <a:cs typeface="+mn-cs"/>
            </a:endParaRPr>
          </a:p>
          <a:p>
            <a:pPr lvl="0"/>
            <a:r>
              <a:rPr lang="en-US" dirty="0" smtClean="0"/>
              <a:t>Q</a:t>
            </a:r>
            <a:r>
              <a:rPr lang="en-US" dirty="0" smtClean="0">
                <a:solidFill>
                  <a:schemeClr val="tx1"/>
                </a:solidFill>
                <a:latin typeface="+mn-lt"/>
                <a:ea typeface="+mn-ea"/>
                <a:cs typeface="+mn-cs"/>
              </a:rPr>
              <a:t>uality teacher developed model lesson plans and exemplars of model instructional strategies</a:t>
            </a:r>
          </a:p>
          <a:p>
            <a:pPr lvl="0"/>
            <a:endParaRPr lang="en-US" dirty="0" smtClean="0">
              <a:solidFill>
                <a:schemeClr val="tx1"/>
              </a:solidFill>
              <a:latin typeface="+mn-lt"/>
              <a:ea typeface="+mn-ea"/>
              <a:cs typeface="+mn-cs"/>
            </a:endParaRPr>
          </a:p>
          <a:p>
            <a:pPr lvl="0"/>
            <a:r>
              <a:rPr lang="en-US" dirty="0" smtClean="0">
                <a:solidFill>
                  <a:schemeClr val="tx1"/>
                </a:solidFill>
                <a:latin typeface="+mn-lt"/>
                <a:ea typeface="+mn-ea"/>
                <a:cs typeface="+mn-cs"/>
              </a:rPr>
              <a:t>Equitable access to modern technology</a:t>
            </a:r>
          </a:p>
          <a:p>
            <a:pPr>
              <a:buNone/>
            </a:pPr>
            <a:endParaRPr lang="en-US" dirty="0" smtClean="0">
              <a:solidFill>
                <a:schemeClr val="tx1"/>
              </a:solidFill>
              <a:latin typeface="+mn-lt"/>
              <a:ea typeface="+mn-ea"/>
              <a:cs typeface="+mn-cs"/>
            </a:endParaRPr>
          </a:p>
          <a:p>
            <a:pPr lvl="0"/>
            <a:endParaRPr lang="en-US" dirty="0" smtClean="0">
              <a:solidFill>
                <a:schemeClr val="tx1"/>
              </a:solidFill>
              <a:latin typeface="+mn-lt"/>
              <a:ea typeface="+mn-ea"/>
              <a:cs typeface="+mn-cs"/>
            </a:endParaRPr>
          </a:p>
          <a:p>
            <a:pPr lvl="0">
              <a:buNone/>
            </a:pPr>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1"/>
          </p:nvPr>
        </p:nvSpPr>
        <p:spPr/>
        <p:txBody>
          <a:bodyPr/>
          <a:lstStyle/>
          <a:p>
            <a:pPr>
              <a:defRPr/>
            </a:pPr>
            <a:fld id="{17D57728-B3BF-4251-84EB-772A1931E8A5}"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2133600"/>
          </a:xfrm>
        </p:spPr>
        <p:txBody>
          <a:bodyPr/>
          <a:lstStyle/>
          <a:p>
            <a:pPr algn="ctr"/>
            <a:r>
              <a:rPr lang="en-US" b="1" dirty="0" smtClean="0">
                <a:solidFill>
                  <a:srgbClr val="FF0000"/>
                </a:solidFill>
              </a:rPr>
              <a:t>Four Stages</a:t>
            </a:r>
            <a:endParaRPr lang="en-US" b="1" dirty="0">
              <a:solidFill>
                <a:srgbClr val="FF0000"/>
              </a:solidFill>
            </a:endParaRPr>
          </a:p>
        </p:txBody>
      </p:sp>
      <p:sp>
        <p:nvSpPr>
          <p:cNvPr id="3" name="Content Placeholder 2"/>
          <p:cNvSpPr>
            <a:spLocks noGrp="1"/>
          </p:cNvSpPr>
          <p:nvPr>
            <p:ph idx="1"/>
          </p:nvPr>
        </p:nvSpPr>
        <p:spPr>
          <a:xfrm>
            <a:off x="228600" y="1143000"/>
            <a:ext cx="8610600" cy="1143000"/>
          </a:xfrm>
        </p:spPr>
        <p:txBody>
          <a:bodyPr/>
          <a:lstStyle/>
          <a:p>
            <a:pPr>
              <a:buNone/>
            </a:pPr>
            <a:r>
              <a:rPr lang="en-US" b="1" dirty="0" smtClean="0"/>
              <a:t>	</a:t>
            </a:r>
            <a:r>
              <a:rPr lang="en-US" sz="2400" b="1" dirty="0" smtClean="0"/>
              <a:t>How would you rate where you are at with the Common Core State Standards? </a:t>
            </a:r>
          </a:p>
        </p:txBody>
      </p:sp>
      <p:sp>
        <p:nvSpPr>
          <p:cNvPr id="4" name="Slide Number Placeholder 3"/>
          <p:cNvSpPr>
            <a:spLocks noGrp="1"/>
          </p:cNvSpPr>
          <p:nvPr>
            <p:ph type="sldNum" sz="quarter" idx="11"/>
          </p:nvPr>
        </p:nvSpPr>
        <p:spPr/>
        <p:txBody>
          <a:bodyPr/>
          <a:lstStyle/>
          <a:p>
            <a:fld id="{53B8B226-098C-4DD0-A804-A30124891732}" type="slidenum">
              <a:rPr lang="en-US" smtClean="0"/>
              <a:pPr/>
              <a:t>3</a:t>
            </a:fld>
            <a:endParaRPr lang="en-US" dirty="0"/>
          </a:p>
        </p:txBody>
      </p:sp>
      <p:sp>
        <p:nvSpPr>
          <p:cNvPr id="5" name="Content Placeholder 2"/>
          <p:cNvSpPr txBox="1">
            <a:spLocks/>
          </p:cNvSpPr>
          <p:nvPr/>
        </p:nvSpPr>
        <p:spPr bwMode="auto">
          <a:xfrm>
            <a:off x="838200" y="2438400"/>
            <a:ext cx="8153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1.</a:t>
            </a:r>
            <a:r>
              <a:rPr kumimoji="0" lang="en-US" b="1" i="0" u="none" strike="noStrike" kern="0" cap="none" spc="0" normalizeH="0" noProof="0" dirty="0" smtClean="0">
                <a:ln>
                  <a:noFill/>
                </a:ln>
                <a:solidFill>
                  <a:schemeClr val="tx1"/>
                </a:solidFill>
                <a:effectLst/>
                <a:uLnTx/>
                <a:uFillTx/>
                <a:latin typeface="+mn-lt"/>
                <a:ea typeface="+mn-ea"/>
                <a:cs typeface="+mn-cs"/>
              </a:rPr>
              <a:t> </a:t>
            </a:r>
            <a:r>
              <a:rPr kumimoji="0" lang="en-US" b="1" i="0" u="none" strike="noStrike" kern="0" cap="none" spc="0" normalizeH="0" baseline="0" noProof="0" dirty="0" smtClean="0">
                <a:ln>
                  <a:noFill/>
                </a:ln>
                <a:solidFill>
                  <a:schemeClr val="tx1"/>
                </a:solidFill>
                <a:effectLst/>
                <a:uLnTx/>
                <a:uFillTx/>
                <a:latin typeface="+mn-lt"/>
                <a:ea typeface="+mn-ea"/>
                <a:cs typeface="+mn-cs"/>
              </a:rPr>
              <a:t>Still Wondering: </a:t>
            </a:r>
            <a:r>
              <a:rPr kumimoji="0" lang="en-US" b="0" i="0" u="none" strike="noStrike" kern="0" cap="none" spc="0" normalizeH="0" baseline="0" noProof="0" dirty="0" smtClean="0">
                <a:ln>
                  <a:noFill/>
                </a:ln>
                <a:solidFill>
                  <a:schemeClr val="tx1"/>
                </a:solidFill>
                <a:effectLst/>
                <a:uLnTx/>
                <a:uFillTx/>
                <a:latin typeface="+mn-lt"/>
                <a:ea typeface="+mn-ea"/>
                <a:cs typeface="+mn-cs"/>
              </a:rPr>
              <a:t>formulating questions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2. Forming More Awareness: </a:t>
            </a:r>
            <a:r>
              <a:rPr kumimoji="0" lang="en-US" b="0" i="0" u="none" strike="noStrike" kern="0" cap="none" spc="0" normalizeH="0" baseline="0" noProof="0" dirty="0" smtClean="0">
                <a:ln>
                  <a:noFill/>
                </a:ln>
                <a:solidFill>
                  <a:schemeClr val="tx1"/>
                </a:solidFill>
                <a:effectLst/>
                <a:uLnTx/>
                <a:uFillTx/>
                <a:latin typeface="+mn-lt"/>
                <a:ea typeface="+mn-ea"/>
                <a:cs typeface="+mn-cs"/>
              </a:rPr>
              <a:t>gathering information and discussing possibilities </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3. Skill Building: </a:t>
            </a:r>
            <a:r>
              <a:rPr lang="en-US" kern="0" dirty="0" smtClean="0">
                <a:latin typeface="+mn-lt"/>
              </a:rPr>
              <a:t>A</a:t>
            </a:r>
            <a:r>
              <a:rPr kumimoji="0" lang="en-US" b="0" i="0" u="none" strike="noStrike" kern="0" cap="none" spc="0" normalizeH="0" baseline="0" noProof="0" dirty="0" smtClean="0">
                <a:ln>
                  <a:noFill/>
                </a:ln>
                <a:solidFill>
                  <a:schemeClr val="tx1"/>
                </a:solidFill>
                <a:effectLst/>
                <a:uLnTx/>
                <a:uFillTx/>
                <a:latin typeface="+mn-lt"/>
                <a:ea typeface="+mn-ea"/>
                <a:cs typeface="+mn-cs"/>
              </a:rPr>
              <a:t>ctually engaged in professional discussions</a:t>
            </a:r>
            <a:r>
              <a:rPr kumimoji="0" lang="en-US" b="0" i="0" u="none" strike="noStrike" kern="0" cap="none" spc="0" normalizeH="0" noProof="0" dirty="0" smtClean="0">
                <a:ln>
                  <a:noFill/>
                </a:ln>
                <a:solidFill>
                  <a:schemeClr val="tx1"/>
                </a:solidFill>
                <a:effectLst/>
                <a:uLnTx/>
                <a:uFillTx/>
                <a:latin typeface="+mn-lt"/>
                <a:ea typeface="+mn-ea"/>
                <a:cs typeface="+mn-cs"/>
              </a:rPr>
              <a:t> and/or </a:t>
            </a:r>
            <a:r>
              <a:rPr kumimoji="0" lang="en-US" b="0" i="0" u="none" strike="noStrike" kern="0" cap="none" spc="0" normalizeH="0" baseline="0" noProof="0" dirty="0" smtClean="0">
                <a:ln>
                  <a:noFill/>
                </a:ln>
                <a:solidFill>
                  <a:schemeClr val="tx1"/>
                </a:solidFill>
                <a:effectLst/>
                <a:uLnTx/>
                <a:uFillTx/>
                <a:latin typeface="+mn-lt"/>
                <a:ea typeface="+mn-ea"/>
                <a:cs typeface="+mn-cs"/>
              </a:rPr>
              <a:t>professional development around the CCSS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4. Application: </a:t>
            </a:r>
            <a:r>
              <a:rPr lang="en-US" kern="0" dirty="0" smtClean="0">
                <a:latin typeface="+mn-lt"/>
              </a:rPr>
              <a:t>Actually i</a:t>
            </a:r>
            <a:r>
              <a:rPr kumimoji="0" lang="en-US" b="0" i="0" u="none" strike="noStrike" kern="0" cap="none" spc="0" normalizeH="0" baseline="0" noProof="0" dirty="0" smtClean="0">
                <a:ln>
                  <a:noFill/>
                </a:ln>
                <a:solidFill>
                  <a:schemeClr val="tx1"/>
                </a:solidFill>
                <a:effectLst/>
                <a:uLnTx/>
                <a:uFillTx/>
                <a:latin typeface="+mn-lt"/>
                <a:ea typeface="+mn-ea"/>
                <a:cs typeface="+mn-cs"/>
              </a:rPr>
              <a:t>mplementing the CCSS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AFT recommendations: Proper Rollout of CCSS</a:t>
            </a:r>
            <a:endParaRPr lang="en-US" sz="3200" dirty="0"/>
          </a:p>
        </p:txBody>
      </p:sp>
      <p:sp>
        <p:nvSpPr>
          <p:cNvPr id="3" name="Content Placeholder 2"/>
          <p:cNvSpPr>
            <a:spLocks noGrp="1"/>
          </p:cNvSpPr>
          <p:nvPr>
            <p:ph idx="1"/>
          </p:nvPr>
        </p:nvSpPr>
        <p:spPr>
          <a:xfrm>
            <a:off x="1066800" y="1981200"/>
            <a:ext cx="7772400" cy="3200400"/>
          </a:xfrm>
        </p:spPr>
        <p:txBody>
          <a:bodyPr/>
          <a:lstStyle/>
          <a:p>
            <a:pPr>
              <a:buNone/>
            </a:pPr>
            <a:r>
              <a:rPr lang="en-US" b="1" dirty="0" smtClean="0">
                <a:solidFill>
                  <a:schemeClr val="tx1"/>
                </a:solidFill>
                <a:latin typeface="+mn-lt"/>
                <a:ea typeface="+mn-ea"/>
                <a:cs typeface="+mn-cs"/>
              </a:rPr>
              <a:t>Assessments</a:t>
            </a:r>
          </a:p>
          <a:p>
            <a:pPr lvl="0"/>
            <a:r>
              <a:rPr lang="en-US" dirty="0" smtClean="0">
                <a:solidFill>
                  <a:schemeClr val="tx1"/>
                </a:solidFill>
                <a:latin typeface="+mn-lt"/>
                <a:ea typeface="+mn-ea"/>
                <a:cs typeface="+mn-cs"/>
              </a:rPr>
              <a:t>High quality, aligned, appropriate, timely assessments that are not used excessively or punitively. </a:t>
            </a:r>
          </a:p>
          <a:p>
            <a:pPr>
              <a:buNone/>
            </a:pPr>
            <a:r>
              <a:rPr lang="en-US" dirty="0" smtClean="0">
                <a:solidFill>
                  <a:schemeClr val="tx1"/>
                </a:solidFill>
                <a:latin typeface="+mn-lt"/>
                <a:ea typeface="+mn-ea"/>
                <a:cs typeface="+mn-cs"/>
              </a:rPr>
              <a:t> </a:t>
            </a:r>
          </a:p>
          <a:p>
            <a:pPr lvl="0">
              <a:buNone/>
            </a:pPr>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1"/>
          </p:nvPr>
        </p:nvSpPr>
        <p:spPr/>
        <p:txBody>
          <a:bodyPr/>
          <a:lstStyle/>
          <a:p>
            <a:pPr>
              <a:defRPr/>
            </a:pPr>
            <a:fld id="{17D57728-B3BF-4251-84EB-772A1931E8A5}"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1371600"/>
          </a:xfrm>
        </p:spPr>
        <p:txBody>
          <a:bodyPr/>
          <a:lstStyle/>
          <a:p>
            <a:pPr algn="ctr"/>
            <a:r>
              <a:rPr lang="en-US" b="1" dirty="0" smtClean="0">
                <a:solidFill>
                  <a:srgbClr val="FF0000"/>
                </a:solidFill>
              </a:rPr>
              <a:t>AFT recommendations: Proper Rollout of CCSS</a:t>
            </a:r>
            <a:endParaRPr lang="en-US" dirty="0" smtClean="0"/>
          </a:p>
        </p:txBody>
      </p:sp>
      <p:sp>
        <p:nvSpPr>
          <p:cNvPr id="3" name="Content Placeholder 2"/>
          <p:cNvSpPr>
            <a:spLocks noGrp="1"/>
          </p:cNvSpPr>
          <p:nvPr>
            <p:ph idx="1"/>
          </p:nvPr>
        </p:nvSpPr>
        <p:spPr>
          <a:xfrm>
            <a:off x="990600" y="1828800"/>
            <a:ext cx="7848600" cy="4495800"/>
          </a:xfrm>
        </p:spPr>
        <p:txBody>
          <a:bodyPr/>
          <a:lstStyle/>
          <a:p>
            <a:pPr eaLnBrk="1" hangingPunct="1">
              <a:defRPr/>
            </a:pPr>
            <a:r>
              <a:rPr lang="en-US" kern="1200" dirty="0" smtClean="0"/>
              <a:t>Take a proactive, positive approach to improving public education </a:t>
            </a:r>
          </a:p>
          <a:p>
            <a:pPr eaLnBrk="1" hangingPunct="1">
              <a:buFontTx/>
              <a:buNone/>
              <a:defRPr/>
            </a:pPr>
            <a:endParaRPr lang="en-US" sz="1200" kern="1200" dirty="0" smtClean="0"/>
          </a:p>
          <a:p>
            <a:pPr eaLnBrk="1" hangingPunct="1">
              <a:defRPr/>
            </a:pPr>
            <a:r>
              <a:rPr lang="en-US" dirty="0" smtClean="0"/>
              <a:t>Level the playing field</a:t>
            </a:r>
          </a:p>
          <a:p>
            <a:pPr eaLnBrk="1" hangingPunct="1">
              <a:buFontTx/>
              <a:buNone/>
              <a:defRPr/>
            </a:pPr>
            <a:endParaRPr lang="en-US" sz="1200" dirty="0" smtClean="0"/>
          </a:p>
          <a:p>
            <a:pPr eaLnBrk="1" hangingPunct="1">
              <a:defRPr/>
            </a:pPr>
            <a:r>
              <a:rPr lang="en-US" dirty="0" smtClean="0"/>
              <a:t>Ensure that teacher voice is interwoven throughout</a:t>
            </a:r>
          </a:p>
          <a:p>
            <a:pPr eaLnBrk="1" hangingPunct="1">
              <a:defRPr/>
            </a:pPr>
            <a:endParaRPr lang="en-US" sz="1200" dirty="0" smtClean="0"/>
          </a:p>
          <a:p>
            <a:pPr eaLnBrk="1" hangingPunct="1">
              <a:defRPr/>
            </a:pPr>
            <a:r>
              <a:rPr lang="en-US" kern="1200" dirty="0" smtClean="0"/>
              <a:t>Work collaboratively to ensure lasting change</a:t>
            </a:r>
            <a:endParaRPr lang="en-US" sz="2000" kern="1200" dirty="0" smtClean="0"/>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ADE98459-E991-4B11-B092-1440A129E582}" type="slidenum">
              <a:rPr lang="en-US"/>
              <a:pPr/>
              <a:t>32</a:t>
            </a:fld>
            <a:endParaRPr lang="en-US" dirty="0"/>
          </a:p>
        </p:txBody>
      </p:sp>
      <p:sp>
        <p:nvSpPr>
          <p:cNvPr id="155653" name="Text Box 5"/>
          <p:cNvSpPr txBox="1">
            <a:spLocks noChangeArrowheads="1"/>
          </p:cNvSpPr>
          <p:nvPr/>
        </p:nvSpPr>
        <p:spPr bwMode="auto">
          <a:xfrm>
            <a:off x="381000" y="228600"/>
            <a:ext cx="8001000" cy="1446550"/>
          </a:xfrm>
          <a:prstGeom prst="rect">
            <a:avLst/>
          </a:prstGeom>
          <a:noFill/>
          <a:ln w="9525">
            <a:noFill/>
            <a:miter lim="800000"/>
            <a:headEnd/>
            <a:tailEnd/>
          </a:ln>
          <a:effectLst/>
        </p:spPr>
        <p:txBody>
          <a:bodyPr wrap="square">
            <a:spAutoFit/>
          </a:bodyPr>
          <a:lstStyle/>
          <a:p>
            <a:pPr algn="ctr"/>
            <a:r>
              <a:rPr lang="en-US" sz="4400" b="1" dirty="0" smtClean="0">
                <a:solidFill>
                  <a:srgbClr val="FF3300"/>
                </a:solidFill>
                <a:latin typeface="Verdana" pitchFamily="34" charset="0"/>
              </a:rPr>
              <a:t>What Do the CCSS Mean for ELLs?</a:t>
            </a:r>
            <a:endParaRPr lang="en-US" sz="4400" b="1" dirty="0">
              <a:solidFill>
                <a:srgbClr val="FF3300"/>
              </a:solidFill>
              <a:latin typeface="Verdana" pitchFamily="34" charset="0"/>
            </a:endParaRPr>
          </a:p>
        </p:txBody>
      </p:sp>
      <p:pic>
        <p:nvPicPr>
          <p:cNvPr id="3074" name="Picture 2" descr="C:\Users\glundypo\AppData\Local\Microsoft\Windows\Temporary Internet Files\Content.IE5\BQW9QPTN\MC900056195[1].wmf"/>
          <p:cNvPicPr>
            <a:picLocks noChangeAspect="1" noChangeArrowheads="1"/>
          </p:cNvPicPr>
          <p:nvPr/>
        </p:nvPicPr>
        <p:blipFill>
          <a:blip r:embed="rId3" cstate="print"/>
          <a:srcRect/>
          <a:stretch>
            <a:fillRect/>
          </a:stretch>
        </p:blipFill>
        <p:spPr bwMode="auto">
          <a:xfrm>
            <a:off x="685800" y="2209800"/>
            <a:ext cx="3200400" cy="3497908"/>
          </a:xfrm>
          <a:prstGeom prst="rect">
            <a:avLst/>
          </a:prstGeom>
          <a:noFill/>
        </p:spPr>
      </p:pic>
      <p:pic>
        <p:nvPicPr>
          <p:cNvPr id="3075" name="Picture 3" descr="C:\Users\glundypo\AppData\Local\Microsoft\Windows\Temporary Internet Files\Content.IE5\BQW9QPTN\MC900295359[1].wmf"/>
          <p:cNvPicPr>
            <a:picLocks noChangeAspect="1" noChangeArrowheads="1"/>
          </p:cNvPicPr>
          <p:nvPr/>
        </p:nvPicPr>
        <p:blipFill>
          <a:blip r:embed="rId4" cstate="print"/>
          <a:srcRect/>
          <a:stretch>
            <a:fillRect/>
          </a:stretch>
        </p:blipFill>
        <p:spPr bwMode="auto">
          <a:xfrm>
            <a:off x="4114800" y="1981200"/>
            <a:ext cx="4376596" cy="40822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Existing Challenges</a:t>
            </a:r>
            <a:endParaRPr lang="en-US" dirty="0" smtClean="0"/>
          </a:p>
        </p:txBody>
      </p:sp>
      <p:sp>
        <p:nvSpPr>
          <p:cNvPr id="3" name="Content Placeholder 2"/>
          <p:cNvSpPr>
            <a:spLocks noGrp="1"/>
          </p:cNvSpPr>
          <p:nvPr>
            <p:ph idx="1"/>
          </p:nvPr>
        </p:nvSpPr>
        <p:spPr>
          <a:xfrm>
            <a:off x="990600" y="1295400"/>
            <a:ext cx="7848600" cy="4876800"/>
          </a:xfrm>
        </p:spPr>
        <p:txBody>
          <a:bodyPr/>
          <a:lstStyle/>
          <a:p>
            <a:pPr eaLnBrk="1" hangingPunct="1">
              <a:buFontTx/>
              <a:buNone/>
              <a:defRPr/>
            </a:pPr>
            <a:endParaRPr lang="en-US" sz="1200" kern="1200" dirty="0" smtClean="0"/>
          </a:p>
          <a:p>
            <a:pPr lvl="0"/>
            <a:r>
              <a:rPr lang="en-US" dirty="0" smtClean="0">
                <a:solidFill>
                  <a:schemeClr val="tx2"/>
                </a:solidFill>
              </a:rPr>
              <a:t>ELLs will have a wide gap to bridge to reach the CCSS</a:t>
            </a:r>
          </a:p>
          <a:p>
            <a:pPr lvl="0"/>
            <a:r>
              <a:rPr lang="en-US" dirty="0" smtClean="0">
                <a:solidFill>
                  <a:schemeClr val="tx2"/>
                </a:solidFill>
              </a:rPr>
              <a:t>Most ELLs score at the “Below Basic” level on NAEP (71% in 4th grade / 75% in 8th grade &amp; 78% in 12th grade) in reading</a:t>
            </a:r>
          </a:p>
          <a:p>
            <a:pPr lvl="0"/>
            <a:r>
              <a:rPr lang="en-US" dirty="0" smtClean="0">
                <a:solidFill>
                  <a:schemeClr val="tx2"/>
                </a:solidFill>
              </a:rPr>
              <a:t>ELLs do not usually have exposure to complex texts</a:t>
            </a:r>
          </a:p>
          <a:p>
            <a:r>
              <a:rPr lang="en-US" dirty="0" smtClean="0">
                <a:solidFill>
                  <a:schemeClr val="tx2"/>
                </a:solidFill>
              </a:rPr>
              <a:t>ELLs have the highest dropout rate of all groups – 43 percent</a:t>
            </a:r>
          </a:p>
          <a:p>
            <a:pPr lvl="0"/>
            <a:endParaRPr lang="en-US" dirty="0" smtClean="0">
              <a:solidFill>
                <a:schemeClr val="tx2"/>
              </a:solidFill>
            </a:endParaRPr>
          </a:p>
          <a:p>
            <a:pPr lvl="0"/>
            <a:endParaRPr lang="en-US" sz="2400" dirty="0" smtClean="0">
              <a:solidFill>
                <a:schemeClr val="tx2"/>
              </a:solidFill>
            </a:endParaRPr>
          </a:p>
          <a:p>
            <a:pPr lvl="0"/>
            <a:endParaRPr lang="en-US" sz="2400" dirty="0" smtClean="0"/>
          </a:p>
          <a:p>
            <a:endParaRPr lang="en-US" sz="2100" dirty="0" smtClean="0"/>
          </a:p>
          <a:p>
            <a:pPr>
              <a:buNone/>
            </a:pPr>
            <a:endParaRPr lang="en-US"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990600" y="1295400"/>
            <a:ext cx="7848600" cy="4876800"/>
          </a:xfrm>
        </p:spPr>
        <p:txBody>
          <a:bodyPr/>
          <a:lstStyle/>
          <a:p>
            <a:pPr eaLnBrk="1" hangingPunct="1">
              <a:buFontTx/>
              <a:buNone/>
              <a:defRPr/>
            </a:pPr>
            <a:endParaRPr lang="en-US" sz="1200" kern="1200" dirty="0" smtClean="0"/>
          </a:p>
          <a:p>
            <a:r>
              <a:rPr lang="en-US" dirty="0" smtClean="0"/>
              <a:t>Mainstream and specialized educators must collaborate so that ELLs acquire English language proficiency and grade-appropriate content area knowledge simultaneously</a:t>
            </a:r>
          </a:p>
          <a:p>
            <a:r>
              <a:rPr lang="en-US" dirty="0" smtClean="0"/>
              <a:t>ELLs will meet language arts standards according to their English proficiency levels and grade-by grade progress for these students in language arts needs to take this into consideration</a:t>
            </a: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990600" y="1295400"/>
            <a:ext cx="7848600" cy="4876800"/>
          </a:xfrm>
        </p:spPr>
        <p:txBody>
          <a:bodyPr/>
          <a:lstStyle/>
          <a:p>
            <a:pPr eaLnBrk="1" hangingPunct="1">
              <a:buFontTx/>
              <a:buNone/>
              <a:defRPr/>
            </a:pPr>
            <a:endParaRPr lang="en-US" sz="1200" kern="1200" dirty="0" smtClean="0"/>
          </a:p>
          <a:p>
            <a:r>
              <a:rPr lang="en-US" dirty="0" smtClean="0"/>
              <a:t>ELLs are a heterogeneous group and effectively educating these students requires diagnosing each student instructionally, adjusting instruction to meet their needs and strengths, and monitoring their progress</a:t>
            </a:r>
          </a:p>
          <a:p>
            <a:pPr>
              <a:buNone/>
            </a:pPr>
            <a:endParaRPr lang="en-US" sz="24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457200" y="990600"/>
            <a:ext cx="7848600" cy="5029200"/>
          </a:xfrm>
        </p:spPr>
        <p:txBody>
          <a:bodyPr/>
          <a:lstStyle/>
          <a:p>
            <a:pPr eaLnBrk="1" hangingPunct="1">
              <a:buFontTx/>
              <a:buNone/>
              <a:defRPr/>
            </a:pPr>
            <a:endParaRPr lang="en-US" sz="1200" kern="1200" dirty="0" smtClean="0"/>
          </a:p>
          <a:p>
            <a:pPr>
              <a:buNone/>
            </a:pPr>
            <a:r>
              <a:rPr lang="en-US" dirty="0" smtClean="0"/>
              <a:t>	</a:t>
            </a:r>
            <a:r>
              <a:rPr lang="en-US" dirty="0" smtClean="0">
                <a:solidFill>
                  <a:schemeClr val="tx2"/>
                </a:solidFill>
              </a:rPr>
              <a:t>“The NGA Center for Best Practices and CCSSO strongly believe that all students should be held to the same high expectations outlined in the CCSS. This includes students who are ELLs. However, these students may require additional time, appropriate instructional support, and aligned assessments as they acquire both English language proficiency and content area knowledge.”</a:t>
            </a:r>
            <a:endParaRPr lang="en-US" kern="12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36</a:t>
            </a:fld>
            <a:endParaRPr lang="en-US" dirty="0"/>
          </a:p>
        </p:txBody>
      </p:sp>
      <p:sp>
        <p:nvSpPr>
          <p:cNvPr id="5" name="Rectangle 4"/>
          <p:cNvSpPr/>
          <p:nvPr/>
        </p:nvSpPr>
        <p:spPr>
          <a:xfrm>
            <a:off x="4495800" y="5657671"/>
            <a:ext cx="4419600" cy="1200329"/>
          </a:xfrm>
          <a:prstGeom prst="rect">
            <a:avLst/>
          </a:prstGeom>
        </p:spPr>
        <p:txBody>
          <a:bodyPr wrap="square">
            <a:spAutoFit/>
          </a:bodyPr>
          <a:lstStyle/>
          <a:p>
            <a:r>
              <a:rPr lang="en-US" dirty="0" smtClean="0"/>
              <a:t>From “</a:t>
            </a:r>
            <a:r>
              <a:rPr lang="en-US" b="1" dirty="0" smtClean="0"/>
              <a:t>Application of Common Core State Standards for English Language Learners”</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457200" y="1143000"/>
            <a:ext cx="7848600" cy="4114800"/>
          </a:xfrm>
        </p:spPr>
        <p:txBody>
          <a:bodyPr/>
          <a:lstStyle/>
          <a:p>
            <a:pPr eaLnBrk="1" hangingPunct="1">
              <a:buFontTx/>
              <a:buNone/>
              <a:defRPr/>
            </a:pPr>
            <a:endParaRPr lang="en-US" sz="1200" kern="1200" dirty="0" smtClean="0"/>
          </a:p>
          <a:p>
            <a:pPr>
              <a:buNone/>
            </a:pPr>
            <a:r>
              <a:rPr lang="en-US" dirty="0" smtClean="0"/>
              <a:t>	</a:t>
            </a:r>
            <a:r>
              <a:rPr lang="en-US" sz="4000" dirty="0" smtClean="0">
                <a:solidFill>
                  <a:schemeClr val="tx2"/>
                </a:solidFill>
              </a:rPr>
              <a:t>The vision is for ELLs “to be able to participate on equal footing with native speakers in all aspects of social, economic, and civic endeavors”</a:t>
            </a:r>
            <a:endParaRPr lang="en-US" sz="4000" kern="12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37</a:t>
            </a:fld>
            <a:endParaRPr lang="en-US" dirty="0"/>
          </a:p>
        </p:txBody>
      </p:sp>
      <p:sp>
        <p:nvSpPr>
          <p:cNvPr id="5" name="Rectangle 4"/>
          <p:cNvSpPr/>
          <p:nvPr/>
        </p:nvSpPr>
        <p:spPr>
          <a:xfrm>
            <a:off x="4495800" y="5181600"/>
            <a:ext cx="4419600" cy="1200329"/>
          </a:xfrm>
          <a:prstGeom prst="rect">
            <a:avLst/>
          </a:prstGeom>
        </p:spPr>
        <p:txBody>
          <a:bodyPr wrap="square">
            <a:spAutoFit/>
          </a:bodyPr>
          <a:lstStyle/>
          <a:p>
            <a:r>
              <a:rPr lang="en-US" dirty="0" smtClean="0"/>
              <a:t>From “</a:t>
            </a:r>
            <a:r>
              <a:rPr lang="en-US" b="1" dirty="0" smtClean="0"/>
              <a:t>Application of Common Core State Standards for English Language Learners”</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457200" y="762000"/>
            <a:ext cx="7848600" cy="4800600"/>
          </a:xfrm>
        </p:spPr>
        <p:txBody>
          <a:bodyPr/>
          <a:lstStyle/>
          <a:p>
            <a:pPr eaLnBrk="1" hangingPunct="1">
              <a:buFontTx/>
              <a:buNone/>
              <a:defRPr/>
            </a:pPr>
            <a:endParaRPr lang="en-US" sz="1200" kern="1200" dirty="0" smtClean="0"/>
          </a:p>
          <a:p>
            <a:pPr>
              <a:buNone/>
            </a:pPr>
            <a:r>
              <a:rPr lang="en-US" dirty="0" smtClean="0"/>
              <a:t>	To help ELLs meet high academic standards in language arts it is essential that they have access to:</a:t>
            </a:r>
          </a:p>
          <a:p>
            <a:r>
              <a:rPr lang="en-US" sz="2400" dirty="0" smtClean="0">
                <a:solidFill>
                  <a:schemeClr val="tx2"/>
                </a:solidFill>
              </a:rPr>
              <a:t>Teachers and personnel at the school and district levels who are well prepared and qualified to support ELLs while taking advantage of the many strengths and skills they bring to the classroom</a:t>
            </a:r>
          </a:p>
          <a:p>
            <a:r>
              <a:rPr lang="en-US" sz="2400" dirty="0" smtClean="0">
                <a:solidFill>
                  <a:schemeClr val="tx2"/>
                </a:solidFill>
              </a:rPr>
              <a:t>Literacy-rich school environments where students are immersed in a variety of language experiences</a:t>
            </a:r>
            <a:endParaRPr lang="en-US" sz="2400" kern="12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38</a:t>
            </a:fld>
            <a:endParaRPr lang="en-US" dirty="0"/>
          </a:p>
        </p:txBody>
      </p:sp>
      <p:sp>
        <p:nvSpPr>
          <p:cNvPr id="5" name="Rectangle 4"/>
          <p:cNvSpPr/>
          <p:nvPr/>
        </p:nvSpPr>
        <p:spPr>
          <a:xfrm>
            <a:off x="4495800" y="5657671"/>
            <a:ext cx="4419600" cy="1200329"/>
          </a:xfrm>
          <a:prstGeom prst="rect">
            <a:avLst/>
          </a:prstGeom>
        </p:spPr>
        <p:txBody>
          <a:bodyPr wrap="square">
            <a:spAutoFit/>
          </a:bodyPr>
          <a:lstStyle/>
          <a:p>
            <a:r>
              <a:rPr lang="en-US" dirty="0" smtClean="0"/>
              <a:t>From “</a:t>
            </a:r>
            <a:r>
              <a:rPr lang="en-US" b="1" dirty="0" smtClean="0"/>
              <a:t>Application of Common Core State Standards for English Language Learners”</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457200" y="762000"/>
            <a:ext cx="7848600" cy="5105400"/>
          </a:xfrm>
        </p:spPr>
        <p:txBody>
          <a:bodyPr/>
          <a:lstStyle/>
          <a:p>
            <a:pPr eaLnBrk="1" hangingPunct="1">
              <a:buFontTx/>
              <a:buNone/>
              <a:defRPr/>
            </a:pPr>
            <a:endParaRPr lang="en-US" sz="1200" kern="1200" dirty="0" smtClean="0"/>
          </a:p>
          <a:p>
            <a:pPr>
              <a:buNone/>
            </a:pPr>
            <a:r>
              <a:rPr lang="en-US" dirty="0" smtClean="0"/>
              <a:t>	To help ELLs meet high academic standards in language arts it is essential that they have access to:</a:t>
            </a:r>
          </a:p>
          <a:p>
            <a:r>
              <a:rPr lang="en-US" sz="2400" dirty="0" smtClean="0">
                <a:solidFill>
                  <a:schemeClr val="tx2"/>
                </a:solidFill>
              </a:rPr>
              <a:t>Instruction that develops foundational skills in English and enables ELLs to participate fully in grade-level coursework</a:t>
            </a:r>
          </a:p>
          <a:p>
            <a:r>
              <a:rPr lang="en-US" sz="2400" dirty="0" smtClean="0">
                <a:solidFill>
                  <a:schemeClr val="tx2"/>
                </a:solidFill>
              </a:rPr>
              <a:t>Coursework that prepares ELLs for postsecondary education or the workplace, yet is made comprehensible for students learning content in a second language (through specific pedagogical techniques and additional resources)</a:t>
            </a: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39</a:t>
            </a:fld>
            <a:endParaRPr lang="en-US" dirty="0"/>
          </a:p>
        </p:txBody>
      </p:sp>
      <p:sp>
        <p:nvSpPr>
          <p:cNvPr id="5" name="Rectangle 4"/>
          <p:cNvSpPr/>
          <p:nvPr/>
        </p:nvSpPr>
        <p:spPr>
          <a:xfrm>
            <a:off x="4495800" y="5657671"/>
            <a:ext cx="4419600" cy="1200329"/>
          </a:xfrm>
          <a:prstGeom prst="rect">
            <a:avLst/>
          </a:prstGeom>
        </p:spPr>
        <p:txBody>
          <a:bodyPr wrap="square">
            <a:spAutoFit/>
          </a:bodyPr>
          <a:lstStyle/>
          <a:p>
            <a:r>
              <a:rPr lang="en-US" dirty="0" smtClean="0"/>
              <a:t>From “</a:t>
            </a:r>
            <a:r>
              <a:rPr lang="en-US" b="1" dirty="0" smtClean="0"/>
              <a:t>Application of Common Core State Standards for English Language Learners”</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b="1" dirty="0" smtClean="0">
                <a:solidFill>
                  <a:srgbClr val="FF0000"/>
                </a:solidFill>
              </a:rPr>
              <a:t>What are Standards?</a:t>
            </a:r>
          </a:p>
        </p:txBody>
      </p:sp>
      <p:sp>
        <p:nvSpPr>
          <p:cNvPr id="10243" name="Content Placeholder 2"/>
          <p:cNvSpPr>
            <a:spLocks noGrp="1"/>
          </p:cNvSpPr>
          <p:nvPr>
            <p:ph idx="1"/>
          </p:nvPr>
        </p:nvSpPr>
        <p:spPr>
          <a:xfrm>
            <a:off x="1066800" y="1295400"/>
            <a:ext cx="7848600" cy="5029200"/>
          </a:xfrm>
        </p:spPr>
        <p:txBody>
          <a:bodyPr/>
          <a:lstStyle/>
          <a:p>
            <a:pPr>
              <a:spcBef>
                <a:spcPct val="0"/>
              </a:spcBef>
              <a:buFontTx/>
              <a:buNone/>
            </a:pPr>
            <a:r>
              <a:rPr lang="en-US" dirty="0" smtClean="0"/>
              <a:t>Standards define the common knowledge</a:t>
            </a:r>
          </a:p>
          <a:p>
            <a:pPr>
              <a:spcBef>
                <a:spcPct val="0"/>
              </a:spcBef>
              <a:buFontTx/>
              <a:buNone/>
            </a:pPr>
            <a:r>
              <a:rPr lang="en-US" dirty="0" smtClean="0"/>
              <a:t>and skills students must acquire in each</a:t>
            </a:r>
          </a:p>
          <a:p>
            <a:pPr>
              <a:spcBef>
                <a:spcPct val="0"/>
              </a:spcBef>
              <a:buFontTx/>
              <a:buNone/>
            </a:pPr>
            <a:r>
              <a:rPr lang="en-US" dirty="0" smtClean="0"/>
              <a:t>subject in each grade</a:t>
            </a:r>
          </a:p>
          <a:p>
            <a:pPr>
              <a:spcBef>
                <a:spcPct val="0"/>
              </a:spcBef>
              <a:buFontTx/>
              <a:buNone/>
            </a:pPr>
            <a:endParaRPr lang="en-US" dirty="0" smtClean="0"/>
          </a:p>
          <a:p>
            <a:pPr lvl="1">
              <a:buFont typeface="Wingdings" pitchFamily="2" charset="2"/>
              <a:buChar char="Ø"/>
            </a:pPr>
            <a:r>
              <a:rPr lang="en-US" dirty="0" smtClean="0"/>
              <a:t>They articulate goals for student achievement</a:t>
            </a:r>
          </a:p>
          <a:p>
            <a:pPr lvl="1">
              <a:buFont typeface="Wingdings" pitchFamily="2" charset="2"/>
              <a:buChar char="Ø"/>
            </a:pPr>
            <a:r>
              <a:rPr lang="en-US" dirty="0" smtClean="0"/>
              <a:t>They serve as the basis for developing the curriculum to prepare students to meet the standards</a:t>
            </a:r>
          </a:p>
          <a:p>
            <a:pPr lvl="1">
              <a:buFont typeface="Wingdings" pitchFamily="2" charset="2"/>
              <a:buChar char="Ø"/>
            </a:pPr>
            <a:r>
              <a:rPr lang="en-US" dirty="0" smtClean="0"/>
              <a:t>They serve as the basis for developing assessments to determine if the standards are met</a:t>
            </a:r>
          </a:p>
        </p:txBody>
      </p:sp>
      <p:sp>
        <p:nvSpPr>
          <p:cNvPr id="4" name="Slide Number Placeholder 3"/>
          <p:cNvSpPr>
            <a:spLocks noGrp="1"/>
          </p:cNvSpPr>
          <p:nvPr>
            <p:ph type="sldNum" sz="quarter" idx="11"/>
          </p:nvPr>
        </p:nvSpPr>
        <p:spPr/>
        <p:txBody>
          <a:bodyPr/>
          <a:lstStyle/>
          <a:p>
            <a:pPr>
              <a:defRPr/>
            </a:pPr>
            <a:fld id="{8B81BB0C-27B3-4B68-BA09-5C6440BDC9D5}"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457200" y="762000"/>
            <a:ext cx="7848600" cy="5410200"/>
          </a:xfrm>
        </p:spPr>
        <p:txBody>
          <a:bodyPr/>
          <a:lstStyle/>
          <a:p>
            <a:pPr eaLnBrk="1" hangingPunct="1">
              <a:buFontTx/>
              <a:buNone/>
              <a:defRPr/>
            </a:pPr>
            <a:endParaRPr lang="en-US" sz="1200" kern="1200" dirty="0" smtClean="0"/>
          </a:p>
          <a:p>
            <a:pPr>
              <a:buNone/>
            </a:pPr>
            <a:r>
              <a:rPr lang="en-US" dirty="0" smtClean="0"/>
              <a:t>	To help ELLs meet high academic standards in language arts it is essential that they have access to:</a:t>
            </a:r>
          </a:p>
          <a:p>
            <a:r>
              <a:rPr lang="en-US" sz="2400" dirty="0" smtClean="0">
                <a:solidFill>
                  <a:schemeClr val="tx2"/>
                </a:solidFill>
              </a:rPr>
              <a:t>Opportunities for classroom discourse and interaction that are well-designed to enable ELLs to develop communicative strengths in language arts</a:t>
            </a:r>
          </a:p>
          <a:p>
            <a:r>
              <a:rPr lang="en-US" sz="2400" dirty="0" smtClean="0">
                <a:solidFill>
                  <a:schemeClr val="tx2"/>
                </a:solidFill>
              </a:rPr>
              <a:t>Ongoing assessment and feedback to guide learning</a:t>
            </a:r>
          </a:p>
          <a:p>
            <a:r>
              <a:rPr lang="en-US" sz="2400" dirty="0" smtClean="0">
                <a:solidFill>
                  <a:schemeClr val="tx2"/>
                </a:solidFill>
              </a:rPr>
              <a:t>Peers and tutors who know the language well enough to provide ELLs with models and support</a:t>
            </a: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40</a:t>
            </a:fld>
            <a:endParaRPr lang="en-US" dirty="0"/>
          </a:p>
        </p:txBody>
      </p:sp>
      <p:sp>
        <p:nvSpPr>
          <p:cNvPr id="5" name="Rectangle 4"/>
          <p:cNvSpPr/>
          <p:nvPr/>
        </p:nvSpPr>
        <p:spPr>
          <a:xfrm>
            <a:off x="4495800" y="5657671"/>
            <a:ext cx="4419600" cy="1200329"/>
          </a:xfrm>
          <a:prstGeom prst="rect">
            <a:avLst/>
          </a:prstGeom>
        </p:spPr>
        <p:txBody>
          <a:bodyPr wrap="square">
            <a:spAutoFit/>
          </a:bodyPr>
          <a:lstStyle/>
          <a:p>
            <a:r>
              <a:rPr lang="en-US" dirty="0" smtClean="0"/>
              <a:t>From “</a:t>
            </a:r>
            <a:r>
              <a:rPr lang="en-US" b="1" dirty="0" smtClean="0"/>
              <a:t>Application of Common Core State Standards for English Language Learners”</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457200" y="762000"/>
            <a:ext cx="7848600" cy="4495800"/>
          </a:xfrm>
        </p:spPr>
        <p:txBody>
          <a:bodyPr/>
          <a:lstStyle/>
          <a:p>
            <a:pPr eaLnBrk="1" hangingPunct="1">
              <a:buFontTx/>
              <a:buNone/>
              <a:defRPr/>
            </a:pPr>
            <a:endParaRPr lang="en-US" sz="1200" kern="1200" dirty="0" smtClean="0"/>
          </a:p>
          <a:p>
            <a:pPr>
              <a:buNone/>
            </a:pPr>
            <a:r>
              <a:rPr lang="en-US" dirty="0" smtClean="0"/>
              <a:t>	To help ELLs meet high academic standards in language arts it is essential that they have access to:</a:t>
            </a:r>
          </a:p>
          <a:p>
            <a:r>
              <a:rPr lang="en-US" sz="2400" dirty="0" smtClean="0">
                <a:solidFill>
                  <a:schemeClr val="tx2"/>
                </a:solidFill>
              </a:rPr>
              <a:t>Opportunities to communicate mathematically and scientifically—this is not primarily a matter of learning vocabulary. Students learn to participate in mathematical and scientific reasoning, not by learning vocabulary, but by making conjectures, presenting explanations, and/or constructing arguments</a:t>
            </a: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41</a:t>
            </a:fld>
            <a:endParaRPr lang="en-US" dirty="0"/>
          </a:p>
        </p:txBody>
      </p:sp>
      <p:sp>
        <p:nvSpPr>
          <p:cNvPr id="5" name="Rectangle 4"/>
          <p:cNvSpPr/>
          <p:nvPr/>
        </p:nvSpPr>
        <p:spPr>
          <a:xfrm>
            <a:off x="4495800" y="5657671"/>
            <a:ext cx="4419600" cy="1200329"/>
          </a:xfrm>
          <a:prstGeom prst="rect">
            <a:avLst/>
          </a:prstGeom>
        </p:spPr>
        <p:txBody>
          <a:bodyPr wrap="square">
            <a:spAutoFit/>
          </a:bodyPr>
          <a:lstStyle/>
          <a:p>
            <a:r>
              <a:rPr lang="en-US" dirty="0" smtClean="0"/>
              <a:t>From “</a:t>
            </a:r>
            <a:r>
              <a:rPr lang="en-US" b="1" dirty="0" smtClean="0"/>
              <a:t>Application of Common Core State Standards for English Language Learners”</a:t>
            </a:r>
            <a:r>
              <a:rPr lang="en-US" dirty="0" smtClean="0"/>
              <a:t>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457200" y="762000"/>
            <a:ext cx="7848600" cy="4800600"/>
          </a:xfrm>
        </p:spPr>
        <p:txBody>
          <a:bodyPr/>
          <a:lstStyle/>
          <a:p>
            <a:pPr eaLnBrk="1" hangingPunct="1">
              <a:buFontTx/>
              <a:buNone/>
              <a:defRPr/>
            </a:pPr>
            <a:endParaRPr lang="en-US" sz="1200" kern="1200" dirty="0" smtClean="0"/>
          </a:p>
          <a:p>
            <a:pPr>
              <a:buNone/>
            </a:pPr>
            <a:r>
              <a:rPr lang="en-US" dirty="0" smtClean="0"/>
              <a:t>	To help ELLs meet high academic standards in language arts it is essential that they have access to:</a:t>
            </a:r>
          </a:p>
          <a:p>
            <a:r>
              <a:rPr lang="en-US" sz="2400" dirty="0" smtClean="0">
                <a:solidFill>
                  <a:schemeClr val="tx2"/>
                </a:solidFill>
              </a:rPr>
              <a:t>Vocabulary learning that occurs through instructional environments that are language-rich, actively involve students in using language, require that students both understand spoken or written words and also express that understanding orally and in writing, and require students to use words in multiple ways over extended periods of time.</a:t>
            </a: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42</a:t>
            </a:fld>
            <a:endParaRPr lang="en-US" dirty="0"/>
          </a:p>
        </p:txBody>
      </p:sp>
      <p:sp>
        <p:nvSpPr>
          <p:cNvPr id="5" name="Rectangle 4"/>
          <p:cNvSpPr/>
          <p:nvPr/>
        </p:nvSpPr>
        <p:spPr>
          <a:xfrm>
            <a:off x="4495800" y="5486400"/>
            <a:ext cx="4419600" cy="1200329"/>
          </a:xfrm>
          <a:prstGeom prst="rect">
            <a:avLst/>
          </a:prstGeom>
        </p:spPr>
        <p:txBody>
          <a:bodyPr wrap="square">
            <a:spAutoFit/>
          </a:bodyPr>
          <a:lstStyle/>
          <a:p>
            <a:r>
              <a:rPr lang="en-US" dirty="0" smtClean="0"/>
              <a:t>From “</a:t>
            </a:r>
            <a:r>
              <a:rPr lang="en-US" b="1" dirty="0" smtClean="0"/>
              <a:t>Application of Common Core State Standards for English Language Learners”</a:t>
            </a:r>
            <a:r>
              <a:rPr lang="en-US" dirty="0" smtClean="0"/>
              <a:t>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Implications for ELLs</a:t>
            </a:r>
            <a:endParaRPr lang="en-US" dirty="0" smtClean="0"/>
          </a:p>
        </p:txBody>
      </p:sp>
      <p:sp>
        <p:nvSpPr>
          <p:cNvPr id="3" name="Content Placeholder 2"/>
          <p:cNvSpPr>
            <a:spLocks noGrp="1"/>
          </p:cNvSpPr>
          <p:nvPr>
            <p:ph idx="1"/>
          </p:nvPr>
        </p:nvSpPr>
        <p:spPr>
          <a:xfrm>
            <a:off x="457200" y="762000"/>
            <a:ext cx="7848600" cy="5181600"/>
          </a:xfrm>
        </p:spPr>
        <p:txBody>
          <a:bodyPr/>
          <a:lstStyle/>
          <a:p>
            <a:pPr eaLnBrk="1" hangingPunct="1">
              <a:buFontTx/>
              <a:buNone/>
              <a:defRPr/>
            </a:pPr>
            <a:endParaRPr lang="en-US" sz="1200" kern="1200" dirty="0" smtClean="0"/>
          </a:p>
          <a:p>
            <a:pPr>
              <a:buNone/>
            </a:pPr>
            <a:r>
              <a:rPr lang="en-US" dirty="0" smtClean="0"/>
              <a:t>	The CCSS Will Require Students to:</a:t>
            </a:r>
          </a:p>
          <a:p>
            <a:pPr>
              <a:buNone/>
            </a:pPr>
            <a:endParaRPr lang="en-US" sz="1200" dirty="0" smtClean="0"/>
          </a:p>
          <a:p>
            <a:pPr lvl="1">
              <a:buFont typeface="Arial" pitchFamily="34" charset="0"/>
              <a:buChar char="•"/>
            </a:pPr>
            <a:r>
              <a:rPr lang="en-US" dirty="0" smtClean="0">
                <a:solidFill>
                  <a:schemeClr val="tx2"/>
                </a:solidFill>
              </a:rPr>
              <a:t>Participate actively</a:t>
            </a:r>
          </a:p>
          <a:p>
            <a:pPr lvl="1">
              <a:buFont typeface="Arial" pitchFamily="34" charset="0"/>
              <a:buChar char="•"/>
            </a:pPr>
            <a:r>
              <a:rPr lang="en-US" dirty="0" smtClean="0">
                <a:solidFill>
                  <a:schemeClr val="tx2"/>
                </a:solidFill>
              </a:rPr>
              <a:t>Persevere and develop stamina</a:t>
            </a:r>
          </a:p>
          <a:p>
            <a:pPr lvl="1">
              <a:buFont typeface="Arial" pitchFamily="34" charset="0"/>
              <a:buChar char="•"/>
            </a:pPr>
            <a:r>
              <a:rPr lang="en-US" dirty="0" smtClean="0">
                <a:solidFill>
                  <a:schemeClr val="tx2"/>
                </a:solidFill>
              </a:rPr>
              <a:t>Formulate questions</a:t>
            </a:r>
          </a:p>
          <a:p>
            <a:pPr lvl="1">
              <a:buFont typeface="Arial" pitchFamily="34" charset="0"/>
              <a:buChar char="•"/>
            </a:pPr>
            <a:r>
              <a:rPr lang="en-US" dirty="0" smtClean="0">
                <a:solidFill>
                  <a:schemeClr val="tx2"/>
                </a:solidFill>
              </a:rPr>
              <a:t>Investigate</a:t>
            </a:r>
          </a:p>
          <a:p>
            <a:pPr lvl="1">
              <a:buFont typeface="Arial" pitchFamily="34" charset="0"/>
              <a:buChar char="•"/>
            </a:pPr>
            <a:r>
              <a:rPr lang="en-US" dirty="0" smtClean="0">
                <a:solidFill>
                  <a:schemeClr val="tx2"/>
                </a:solidFill>
              </a:rPr>
              <a:t>Pose explanations </a:t>
            </a:r>
          </a:p>
          <a:p>
            <a:pPr lvl="1">
              <a:buFont typeface="Arial" pitchFamily="34" charset="0"/>
              <a:buChar char="•"/>
            </a:pPr>
            <a:r>
              <a:rPr lang="en-US" dirty="0" smtClean="0">
                <a:solidFill>
                  <a:schemeClr val="tx2"/>
                </a:solidFill>
              </a:rPr>
              <a:t>Develop and write logical arguments with evidence</a:t>
            </a:r>
          </a:p>
          <a:p>
            <a:pPr lvl="1">
              <a:buFont typeface="Arial" pitchFamily="34" charset="0"/>
              <a:buChar char="•"/>
            </a:pPr>
            <a:r>
              <a:rPr lang="en-US" dirty="0" smtClean="0">
                <a:solidFill>
                  <a:schemeClr val="tx2"/>
                </a:solidFill>
              </a:rPr>
              <a:t>Think creatively</a:t>
            </a:r>
          </a:p>
          <a:p>
            <a:pPr lvl="1">
              <a:buFont typeface="Arial" pitchFamily="34" charset="0"/>
              <a:buChar char="•"/>
            </a:pPr>
            <a:r>
              <a:rPr lang="en-US" dirty="0" smtClean="0">
                <a:solidFill>
                  <a:schemeClr val="tx2"/>
                </a:solidFill>
              </a:rPr>
              <a:t>Work independently</a:t>
            </a: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295400"/>
            <a:ext cx="8610600" cy="3810000"/>
          </a:xfrm>
        </p:spPr>
        <p:txBody>
          <a:bodyPr/>
          <a:lstStyle/>
          <a:p>
            <a:pPr algn="ctr"/>
            <a:r>
              <a:rPr lang="en-US" b="1" dirty="0" smtClean="0">
                <a:solidFill>
                  <a:srgbClr val="FF0000"/>
                </a:solidFill>
              </a:rPr>
              <a:t>The simultaneous pursuit of language and content acquisition is absolutely necessary for students' success</a:t>
            </a:r>
            <a:endParaRPr lang="en-US" b="1" dirty="0">
              <a:solidFill>
                <a:srgbClr val="FF0000"/>
              </a:solidFill>
            </a:endParaRPr>
          </a:p>
        </p:txBody>
      </p:sp>
      <p:sp>
        <p:nvSpPr>
          <p:cNvPr id="4" name="Slide Number Placeholder 3"/>
          <p:cNvSpPr>
            <a:spLocks noGrp="1"/>
          </p:cNvSpPr>
          <p:nvPr>
            <p:ph type="sldNum" sz="quarter" idx="11"/>
          </p:nvPr>
        </p:nvSpPr>
        <p:spPr/>
        <p:txBody>
          <a:bodyPr/>
          <a:lstStyle/>
          <a:p>
            <a:fld id="{ECE48B2B-0B04-44C6-B537-40A1CAF3F6EA}"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Teach Language with Content?</a:t>
            </a:r>
            <a:endParaRPr lang="en-US" b="1" dirty="0"/>
          </a:p>
        </p:txBody>
      </p:sp>
      <p:sp>
        <p:nvSpPr>
          <p:cNvPr id="3" name="Content Placeholder 2"/>
          <p:cNvSpPr>
            <a:spLocks noGrp="1"/>
          </p:cNvSpPr>
          <p:nvPr>
            <p:ph idx="1"/>
          </p:nvPr>
        </p:nvSpPr>
        <p:spPr/>
        <p:txBody>
          <a:bodyPr/>
          <a:lstStyle/>
          <a:p>
            <a:r>
              <a:rPr lang="en-US" dirty="0" smtClean="0"/>
              <a:t>How the brain acquires language</a:t>
            </a:r>
          </a:p>
          <a:p>
            <a:endParaRPr lang="en-US" dirty="0" smtClean="0"/>
          </a:p>
          <a:p>
            <a:r>
              <a:rPr lang="en-US" dirty="0" smtClean="0"/>
              <a:t>Content is more accessible and comprehensible</a:t>
            </a:r>
          </a:p>
          <a:p>
            <a:endParaRPr lang="en-US" dirty="0" smtClean="0"/>
          </a:p>
          <a:p>
            <a:r>
              <a:rPr lang="en-US" dirty="0" smtClean="0"/>
              <a:t>Better use of time in a standards-based approach</a:t>
            </a:r>
          </a:p>
        </p:txBody>
      </p:sp>
      <p:sp>
        <p:nvSpPr>
          <p:cNvPr id="4" name="Slide Number Placeholder 3"/>
          <p:cNvSpPr>
            <a:spLocks noGrp="1"/>
          </p:cNvSpPr>
          <p:nvPr>
            <p:ph type="sldNum" sz="quarter" idx="11"/>
          </p:nvPr>
        </p:nvSpPr>
        <p:spPr/>
        <p:txBody>
          <a:bodyPr/>
          <a:lstStyle/>
          <a:p>
            <a:fld id="{ECE48B2B-0B04-44C6-B537-40A1CAF3F6EA}" type="slidenum">
              <a:rPr lang="en-US" smtClean="0"/>
              <a:pPr/>
              <a:t>45</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705600" y="1752600"/>
            <a:ext cx="21336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Teach Language with Content?</a:t>
            </a:r>
            <a:endParaRPr lang="en-US" b="1" dirty="0"/>
          </a:p>
        </p:txBody>
      </p:sp>
      <p:sp>
        <p:nvSpPr>
          <p:cNvPr id="3" name="Content Placeholder 2"/>
          <p:cNvSpPr>
            <a:spLocks noGrp="1"/>
          </p:cNvSpPr>
          <p:nvPr>
            <p:ph idx="1"/>
          </p:nvPr>
        </p:nvSpPr>
        <p:spPr/>
        <p:txBody>
          <a:bodyPr/>
          <a:lstStyle/>
          <a:p>
            <a:r>
              <a:rPr lang="en-US" dirty="0" smtClean="0"/>
              <a:t>Building background</a:t>
            </a:r>
          </a:p>
          <a:p>
            <a:r>
              <a:rPr lang="en-US" dirty="0" smtClean="0"/>
              <a:t>Comprehensible input</a:t>
            </a:r>
          </a:p>
          <a:p>
            <a:r>
              <a:rPr lang="en-US" dirty="0" smtClean="0"/>
              <a:t>Strategies for success</a:t>
            </a:r>
          </a:p>
          <a:p>
            <a:r>
              <a:rPr lang="en-US" dirty="0" smtClean="0"/>
              <a:t>Practice and application</a:t>
            </a:r>
          </a:p>
          <a:p>
            <a:r>
              <a:rPr lang="en-US" dirty="0" smtClean="0"/>
              <a:t>Frequent, formative                    assessment</a:t>
            </a:r>
          </a:p>
        </p:txBody>
      </p:sp>
      <p:sp>
        <p:nvSpPr>
          <p:cNvPr id="4" name="Slide Number Placeholder 3"/>
          <p:cNvSpPr>
            <a:spLocks noGrp="1"/>
          </p:cNvSpPr>
          <p:nvPr>
            <p:ph type="sldNum" sz="quarter" idx="11"/>
          </p:nvPr>
        </p:nvSpPr>
        <p:spPr/>
        <p:txBody>
          <a:bodyPr/>
          <a:lstStyle/>
          <a:p>
            <a:fld id="{ECE48B2B-0B04-44C6-B537-40A1CAF3F6EA}" type="slidenum">
              <a:rPr lang="en-US" smtClean="0"/>
              <a:pPr/>
              <a:t>46</a:t>
            </a:fld>
            <a:endParaRPr lang="en-US" dirty="0"/>
          </a:p>
        </p:txBody>
      </p:sp>
      <p:pic>
        <p:nvPicPr>
          <p:cNvPr id="2051" name="Picture 3" descr="C:\Documents and Settings\Susan\Local Settings\Temporary Internet Files\Content.IE5\BWV5W333\MP900422592[1].jpg"/>
          <p:cNvPicPr>
            <a:picLocks noChangeAspect="1" noChangeArrowheads="1"/>
          </p:cNvPicPr>
          <p:nvPr/>
        </p:nvPicPr>
        <p:blipFill>
          <a:blip r:embed="rId3" cstate="print"/>
          <a:srcRect/>
          <a:stretch>
            <a:fillRect/>
          </a:stretch>
        </p:blipFill>
        <p:spPr bwMode="auto">
          <a:xfrm>
            <a:off x="6096000" y="1752600"/>
            <a:ext cx="2795364" cy="4191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CE48B2B-0B04-44C6-B537-40A1CAF3F6EA}" type="slidenum">
              <a:rPr lang="en-US" smtClean="0"/>
              <a:pPr/>
              <a:t>47</a:t>
            </a:fld>
            <a:endParaRPr lang="en-US" dirty="0"/>
          </a:p>
        </p:txBody>
      </p:sp>
      <p:sp>
        <p:nvSpPr>
          <p:cNvPr id="6" name="Title 5"/>
          <p:cNvSpPr>
            <a:spLocks noGrp="1"/>
          </p:cNvSpPr>
          <p:nvPr>
            <p:ph type="title"/>
          </p:nvPr>
        </p:nvSpPr>
        <p:spPr>
          <a:xfrm>
            <a:off x="381000" y="1143000"/>
            <a:ext cx="8610600" cy="5562600"/>
          </a:xfrm>
        </p:spPr>
        <p:txBody>
          <a:bodyPr/>
          <a:lstStyle/>
          <a:p>
            <a:pPr algn="ctr"/>
            <a:r>
              <a:rPr lang="en-US" dirty="0" smtClean="0"/>
              <a:t>What does this look like?</a:t>
            </a:r>
            <a:br>
              <a:rPr lang="en-US" dirty="0" smtClean="0"/>
            </a:br>
            <a:r>
              <a:rPr lang="en-US" dirty="0" smtClean="0"/>
              <a:t/>
            </a:r>
            <a:br>
              <a:rPr lang="en-US" dirty="0" smtClean="0"/>
            </a:br>
            <a:r>
              <a:rPr lang="en-US" dirty="0" smtClean="0"/>
              <a:t>Video Clip from Colorín Colorado</a:t>
            </a:r>
            <a:br>
              <a:rPr lang="en-US" dirty="0" smtClean="0"/>
            </a:br>
            <a:r>
              <a:rPr lang="en-US" dirty="0" smtClean="0"/>
              <a:t>“Watch and Learn” Series</a:t>
            </a:r>
            <a:br>
              <a:rPr lang="en-US" dirty="0" smtClean="0"/>
            </a:br>
            <a:r>
              <a:rPr lang="en-US" u="sng" dirty="0" smtClean="0">
                <a:hlinkClick r:id="rId3"/>
              </a:rPr>
              <a:t>http://www.colorincolorado.org/multimedia/learn</a:t>
            </a:r>
            <a:r>
              <a:rPr lang="en-US" u="sng" dirty="0" smtClean="0"/>
              <a:t/>
            </a:r>
            <a:br>
              <a:rPr lang="en-US" u="sng" dirty="0" smtClean="0"/>
            </a:br>
            <a:r>
              <a:rPr lang="en-US" dirty="0" smtClean="0"/>
              <a:t/>
            </a:r>
            <a:br>
              <a:rPr lang="en-US" dirty="0" smtClean="0"/>
            </a:br>
            <a:r>
              <a:rPr lang="en-US" dirty="0" smtClean="0"/>
              <a:t/>
            </a:r>
            <a:br>
              <a:rPr lang="en-US" dirty="0" smtClean="0"/>
            </a:br>
            <a:endParaRPr lang="en-US" dirty="0"/>
          </a:p>
        </p:txBody>
      </p:sp>
      <p:pic>
        <p:nvPicPr>
          <p:cNvPr id="7" name="Picture 4" descr="CClogo_final"/>
          <p:cNvPicPr>
            <a:picLocks noChangeAspect="1" noChangeArrowheads="1"/>
          </p:cNvPicPr>
          <p:nvPr/>
        </p:nvPicPr>
        <p:blipFill>
          <a:blip r:embed="rId4" cstate="print"/>
          <a:srcRect/>
          <a:stretch>
            <a:fillRect/>
          </a:stretch>
        </p:blipFill>
        <p:spPr bwMode="auto">
          <a:xfrm>
            <a:off x="5897467" y="0"/>
            <a:ext cx="3246533" cy="1296849"/>
          </a:xfrm>
          <a:prstGeom prst="rect">
            <a:avLst/>
          </a:prstGeom>
          <a:noFill/>
        </p:spPr>
      </p:pic>
      <p:pic>
        <p:nvPicPr>
          <p:cNvPr id="8" name="Picture 3" descr="weta"/>
          <p:cNvPicPr>
            <a:picLocks noChangeAspect="1" noChangeArrowheads="1"/>
          </p:cNvPicPr>
          <p:nvPr/>
        </p:nvPicPr>
        <p:blipFill>
          <a:blip r:embed="rId5" cstate="print"/>
          <a:srcRect/>
          <a:stretch>
            <a:fillRect/>
          </a:stretch>
        </p:blipFill>
        <p:spPr bwMode="auto">
          <a:xfrm>
            <a:off x="4953000" y="152400"/>
            <a:ext cx="914400" cy="385082"/>
          </a:xfrm>
          <a:prstGeom prst="rect">
            <a:avLst/>
          </a:prstGeom>
          <a:noFill/>
        </p:spPr>
      </p:pic>
      <p:pic>
        <p:nvPicPr>
          <p:cNvPr id="9" name="Picture 5" descr="AFT - TagLogo_Ctr_Blue423"/>
          <p:cNvPicPr>
            <a:picLocks noChangeAspect="1" noChangeArrowheads="1"/>
          </p:cNvPicPr>
          <p:nvPr/>
        </p:nvPicPr>
        <p:blipFill>
          <a:blip r:embed="rId6" cstate="print"/>
          <a:srcRect/>
          <a:stretch>
            <a:fillRect/>
          </a:stretch>
        </p:blipFill>
        <p:spPr bwMode="auto">
          <a:xfrm>
            <a:off x="5029200" y="762000"/>
            <a:ext cx="914400" cy="615043"/>
          </a:xfrm>
          <a:prstGeom prst="rect">
            <a:avLst/>
          </a:prstGeom>
          <a:noFill/>
        </p:spPr>
      </p:pic>
      <p:sp>
        <p:nvSpPr>
          <p:cNvPr id="10" name="Rectangle 9"/>
          <p:cNvSpPr/>
          <p:nvPr/>
        </p:nvSpPr>
        <p:spPr>
          <a:xfrm>
            <a:off x="838200" y="5334000"/>
            <a:ext cx="8153400" cy="830997"/>
          </a:xfrm>
          <a:prstGeom prst="rect">
            <a:avLst/>
          </a:prstGeom>
        </p:spPr>
        <p:txBody>
          <a:bodyPr wrap="square">
            <a:spAutoFit/>
          </a:bodyPr>
          <a:lstStyle/>
          <a:p>
            <a:r>
              <a:rPr lang="en-US" b="1" dirty="0" smtClean="0"/>
              <a:t>See “Story set-up: Pre-reading strategies for comprehension” video of teacher Michelle Lawrence </a:t>
            </a:r>
            <a:r>
              <a:rPr lang="en-US" b="1" dirty="0" err="1" smtClean="0"/>
              <a:t>Biggar</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ADE98459-E991-4B11-B092-1440A129E582}" type="slidenum">
              <a:rPr lang="en-US"/>
              <a:pPr/>
              <a:t>48</a:t>
            </a:fld>
            <a:endParaRPr lang="en-US" dirty="0"/>
          </a:p>
        </p:txBody>
      </p:sp>
      <p:sp>
        <p:nvSpPr>
          <p:cNvPr id="155653" name="Text Box 5"/>
          <p:cNvSpPr txBox="1">
            <a:spLocks noChangeArrowheads="1"/>
          </p:cNvSpPr>
          <p:nvPr/>
        </p:nvSpPr>
        <p:spPr bwMode="auto">
          <a:xfrm>
            <a:off x="457200" y="117693"/>
            <a:ext cx="8001000" cy="769441"/>
          </a:xfrm>
          <a:prstGeom prst="rect">
            <a:avLst/>
          </a:prstGeom>
          <a:noFill/>
          <a:ln w="9525">
            <a:noFill/>
            <a:miter lim="800000"/>
            <a:headEnd/>
            <a:tailEnd/>
          </a:ln>
          <a:effectLst/>
        </p:spPr>
        <p:txBody>
          <a:bodyPr wrap="square">
            <a:spAutoFit/>
          </a:bodyPr>
          <a:lstStyle/>
          <a:p>
            <a:pPr algn="ctr"/>
            <a:r>
              <a:rPr lang="en-US" sz="4400" b="1" dirty="0" smtClean="0">
                <a:solidFill>
                  <a:srgbClr val="FF3300"/>
                </a:solidFill>
                <a:latin typeface="Verdana" pitchFamily="34" charset="0"/>
              </a:rPr>
              <a:t>Some Strategies</a:t>
            </a:r>
            <a:endParaRPr lang="en-US" sz="4400" b="1" dirty="0">
              <a:solidFill>
                <a:srgbClr val="FF3300"/>
              </a:solidFill>
              <a:latin typeface="Verdana" pitchFamily="34" charset="0"/>
            </a:endParaRPr>
          </a:p>
        </p:txBody>
      </p:sp>
      <p:pic>
        <p:nvPicPr>
          <p:cNvPr id="4098" name="Picture 2" descr="C:\Users\glundypo\AppData\Local\Microsoft\Windows\Temporary Internet Files\Content.IE5\X7ZK89KH\MC900289985[1].wmf"/>
          <p:cNvPicPr>
            <a:picLocks noChangeAspect="1" noChangeArrowheads="1"/>
          </p:cNvPicPr>
          <p:nvPr/>
        </p:nvPicPr>
        <p:blipFill>
          <a:blip r:embed="rId3" cstate="print"/>
          <a:srcRect/>
          <a:stretch>
            <a:fillRect/>
          </a:stretch>
        </p:blipFill>
        <p:spPr bwMode="auto">
          <a:xfrm>
            <a:off x="1143000" y="2133600"/>
            <a:ext cx="3124200" cy="3386097"/>
          </a:xfrm>
          <a:prstGeom prst="rect">
            <a:avLst/>
          </a:prstGeom>
          <a:noFill/>
        </p:spPr>
      </p:pic>
      <p:pic>
        <p:nvPicPr>
          <p:cNvPr id="4102" name="Picture 6" descr="C:\Users\glundypo\AppData\Local\Microsoft\Windows\Temporary Internet Files\Content.IE5\MFPP3F36\MC900436161[1].wmf"/>
          <p:cNvPicPr>
            <a:picLocks noChangeAspect="1" noChangeArrowheads="1"/>
          </p:cNvPicPr>
          <p:nvPr/>
        </p:nvPicPr>
        <p:blipFill>
          <a:blip r:embed="rId4" cstate="print"/>
          <a:srcRect/>
          <a:stretch>
            <a:fillRect/>
          </a:stretch>
        </p:blipFill>
        <p:spPr bwMode="auto">
          <a:xfrm>
            <a:off x="4419600" y="2286000"/>
            <a:ext cx="4440746" cy="3200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1219200"/>
          </a:xfrm>
        </p:spPr>
        <p:txBody>
          <a:bodyPr/>
          <a:lstStyle/>
          <a:p>
            <a:pPr algn="ctr"/>
            <a:r>
              <a:rPr lang="en-US" b="1" dirty="0" smtClean="0">
                <a:solidFill>
                  <a:srgbClr val="FF0000"/>
                </a:solidFill>
              </a:rPr>
              <a:t>Tips for Working With the CCSS</a:t>
            </a:r>
            <a:endParaRPr lang="en-US" dirty="0" smtClean="0"/>
          </a:p>
        </p:txBody>
      </p:sp>
      <p:sp>
        <p:nvSpPr>
          <p:cNvPr id="3" name="Content Placeholder 2"/>
          <p:cNvSpPr>
            <a:spLocks noGrp="1"/>
          </p:cNvSpPr>
          <p:nvPr>
            <p:ph idx="1"/>
          </p:nvPr>
        </p:nvSpPr>
        <p:spPr>
          <a:xfrm>
            <a:off x="914400" y="1752600"/>
            <a:ext cx="7848600" cy="4419600"/>
          </a:xfrm>
        </p:spPr>
        <p:txBody>
          <a:bodyPr/>
          <a:lstStyle/>
          <a:p>
            <a:pPr eaLnBrk="1" hangingPunct="1">
              <a:buFontTx/>
              <a:buNone/>
              <a:defRPr/>
            </a:pPr>
            <a:endParaRPr lang="en-US" sz="1200" kern="1200" dirty="0" smtClean="0"/>
          </a:p>
          <a:p>
            <a:r>
              <a:rPr lang="en-US" sz="2400" dirty="0" smtClean="0"/>
              <a:t>Select complex texts for students—these texts include words with multiple meanings (e.g. great, party, table, etc.) idioms (e.g., “hit a homerun”, “opened up a Pandora's box”, “break a leg”) , formulaic expressions (e.g. “to my knowledge”, “in my opinion”, “no matter what”, “by the same token”)</a:t>
            </a:r>
          </a:p>
          <a:p>
            <a:r>
              <a:rPr lang="en-US" sz="2400" dirty="0" smtClean="0"/>
              <a:t>Build on prior knowledge</a:t>
            </a:r>
          </a:p>
          <a:p>
            <a:r>
              <a:rPr lang="en-US" sz="2400" dirty="0" smtClean="0"/>
              <a:t>Build on background knowledge</a:t>
            </a:r>
          </a:p>
          <a:p>
            <a:pPr lvl="0"/>
            <a:endParaRPr lang="en-US" sz="2400" dirty="0" smtClean="0"/>
          </a:p>
          <a:p>
            <a:pPr lvl="0"/>
            <a:endParaRPr lang="en-US" sz="2400" dirty="0" smtClean="0"/>
          </a:p>
          <a:p>
            <a:endParaRPr lang="en-US" sz="2100" dirty="0" smtClean="0"/>
          </a:p>
          <a:p>
            <a:pPr>
              <a:buNone/>
            </a:pPr>
            <a:endParaRPr lang="en-US"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A4B8D71-E7D5-4116-8AA9-4F4002DAC68D}" type="slidenum">
              <a:rPr lang="en-US"/>
              <a:pPr>
                <a:defRPr/>
              </a:pPr>
              <a:t>5</a:t>
            </a:fld>
            <a:endParaRPr lang="en-US" dirty="0"/>
          </a:p>
        </p:txBody>
      </p:sp>
      <p:sp>
        <p:nvSpPr>
          <p:cNvPr id="16387" name="Rectangle 2"/>
          <p:cNvSpPr>
            <a:spLocks noGrp="1" noChangeArrowheads="1"/>
          </p:cNvSpPr>
          <p:nvPr>
            <p:ph type="title"/>
          </p:nvPr>
        </p:nvSpPr>
        <p:spPr>
          <a:xfrm>
            <a:off x="228600" y="304800"/>
            <a:ext cx="8610600" cy="838200"/>
          </a:xfrm>
        </p:spPr>
        <p:txBody>
          <a:bodyPr/>
          <a:lstStyle/>
          <a:p>
            <a:pPr algn="ctr" eaLnBrk="1" hangingPunct="1"/>
            <a:r>
              <a:rPr lang="en-US" b="1" dirty="0" smtClean="0">
                <a:solidFill>
                  <a:srgbClr val="FF0000"/>
                </a:solidFill>
              </a:rPr>
              <a:t>AFT Policy</a:t>
            </a:r>
          </a:p>
        </p:txBody>
      </p:sp>
      <p:sp>
        <p:nvSpPr>
          <p:cNvPr id="6" name="Rectangle 3"/>
          <p:cNvSpPr txBox="1">
            <a:spLocks noChangeArrowheads="1"/>
          </p:cNvSpPr>
          <p:nvPr/>
        </p:nvSpPr>
        <p:spPr bwMode="auto">
          <a:xfrm>
            <a:off x="990600" y="1143000"/>
            <a:ext cx="7772400" cy="5410200"/>
          </a:xfrm>
          <a:prstGeom prst="rect">
            <a:avLst/>
          </a:prstGeom>
          <a:noFill/>
          <a:ln w="9525">
            <a:noFill/>
            <a:miter lim="800000"/>
            <a:headEnd/>
            <a:tailEnd/>
          </a:ln>
          <a:effectLst/>
        </p:spPr>
        <p:txBody>
          <a:bodyPr/>
          <a:lstStyle/>
          <a:p>
            <a:pPr marL="342900" indent="-342900">
              <a:spcBef>
                <a:spcPct val="20000"/>
              </a:spcBef>
              <a:buClr>
                <a:schemeClr val="folHlink"/>
              </a:buClr>
              <a:defRPr/>
            </a:pPr>
            <a:r>
              <a:rPr lang="en-US" sz="2800" kern="0" dirty="0">
                <a:latin typeface="+mn-lt"/>
                <a:cs typeface="+mn-cs"/>
              </a:rPr>
              <a:t>1983 – “A Nation at Risk”</a:t>
            </a:r>
          </a:p>
          <a:p>
            <a:pPr marL="342900" indent="-342900">
              <a:spcBef>
                <a:spcPct val="20000"/>
              </a:spcBef>
              <a:buClr>
                <a:schemeClr val="folHlink"/>
              </a:buClr>
              <a:defRPr/>
            </a:pPr>
            <a:endParaRPr lang="en-US" sz="2800" u="sng" kern="0" dirty="0">
              <a:latin typeface="+mn-lt"/>
              <a:cs typeface="+mn-cs"/>
            </a:endParaRPr>
          </a:p>
          <a:p>
            <a:pPr marL="342900" indent="-342900">
              <a:spcBef>
                <a:spcPct val="20000"/>
              </a:spcBef>
              <a:buClr>
                <a:schemeClr val="folHlink"/>
              </a:buClr>
              <a:defRPr/>
            </a:pPr>
            <a:r>
              <a:rPr lang="en-US" sz="2800" u="sng" kern="0" dirty="0">
                <a:latin typeface="+mn-lt"/>
                <a:cs typeface="+mn-cs"/>
              </a:rPr>
              <a:t>AFT Resolutions</a:t>
            </a:r>
          </a:p>
          <a:p>
            <a:pPr marL="342900" indent="-342900">
              <a:spcBef>
                <a:spcPct val="20000"/>
              </a:spcBef>
              <a:buClr>
                <a:schemeClr val="folHlink"/>
              </a:buClr>
              <a:buFontTx/>
              <a:buChar char="•"/>
              <a:defRPr/>
            </a:pPr>
            <a:r>
              <a:rPr lang="en-US" sz="2800" kern="0" dirty="0">
                <a:latin typeface="+mn-lt"/>
                <a:cs typeface="+mn-cs"/>
              </a:rPr>
              <a:t>1992 – </a:t>
            </a:r>
            <a:r>
              <a:rPr lang="en-US" sz="2800" i="1" kern="0" dirty="0">
                <a:latin typeface="+mn-lt"/>
                <a:cs typeface="+mn-cs"/>
              </a:rPr>
              <a:t>National Education Standards and Assessments</a:t>
            </a:r>
          </a:p>
          <a:p>
            <a:pPr marL="342900" indent="-342900">
              <a:spcBef>
                <a:spcPct val="20000"/>
              </a:spcBef>
              <a:buClr>
                <a:schemeClr val="folHlink"/>
              </a:buClr>
              <a:buFontTx/>
              <a:buChar char="•"/>
              <a:defRPr/>
            </a:pPr>
            <a:r>
              <a:rPr lang="en-US" sz="2800" kern="0" dirty="0">
                <a:latin typeface="+mn-lt"/>
                <a:cs typeface="+mn-cs"/>
              </a:rPr>
              <a:t>1996 – </a:t>
            </a:r>
            <a:r>
              <a:rPr lang="en-US" sz="2800" i="1" kern="0" dirty="0">
                <a:latin typeface="+mn-lt"/>
                <a:cs typeface="+mn-cs"/>
              </a:rPr>
              <a:t>A </a:t>
            </a:r>
            <a:r>
              <a:rPr lang="en-US" sz="2800" b="1" i="1" kern="0" dirty="0">
                <a:latin typeface="+mn-lt"/>
                <a:cs typeface="+mn-cs"/>
              </a:rPr>
              <a:t>System</a:t>
            </a:r>
            <a:r>
              <a:rPr lang="en-US" sz="2800" i="1" kern="0" dirty="0">
                <a:latin typeface="+mn-lt"/>
                <a:cs typeface="+mn-cs"/>
              </a:rPr>
              <a:t> of High Standards: What we mean and why we mean it</a:t>
            </a:r>
          </a:p>
          <a:p>
            <a:pPr marL="342900" indent="-342900">
              <a:spcBef>
                <a:spcPct val="20000"/>
              </a:spcBef>
              <a:buClr>
                <a:schemeClr val="folHlink"/>
              </a:buClr>
              <a:buFontTx/>
              <a:buChar char="•"/>
              <a:defRPr/>
            </a:pPr>
            <a:r>
              <a:rPr lang="en-US" sz="2800" kern="0" dirty="0">
                <a:latin typeface="+mn-lt"/>
                <a:cs typeface="+mn-cs"/>
              </a:rPr>
              <a:t>2002 – </a:t>
            </a:r>
            <a:r>
              <a:rPr lang="en-US" sz="2800" i="1" kern="0" dirty="0">
                <a:latin typeface="+mn-lt"/>
                <a:cs typeface="+mn-cs"/>
              </a:rPr>
              <a:t>Achieving the Goals of Standards-Based </a:t>
            </a:r>
            <a:r>
              <a:rPr lang="en-US" sz="2800" i="1" kern="0" dirty="0" smtClean="0">
                <a:latin typeface="+mn-lt"/>
                <a:cs typeface="+mn-cs"/>
              </a:rPr>
              <a:t>Reform</a:t>
            </a:r>
          </a:p>
          <a:p>
            <a:pPr marL="342900" indent="-342900">
              <a:spcBef>
                <a:spcPct val="20000"/>
              </a:spcBef>
              <a:buClr>
                <a:schemeClr val="folHlink"/>
              </a:buClr>
              <a:buFontTx/>
              <a:buChar char="•"/>
              <a:defRPr/>
            </a:pPr>
            <a:r>
              <a:rPr lang="en-US" sz="2800" kern="0" dirty="0" smtClean="0">
                <a:latin typeface="+mn-lt"/>
              </a:rPr>
              <a:t>2011 – Recommendations of the AFT Ad Hoc Committee on Standards Rollout</a:t>
            </a:r>
          </a:p>
          <a:p>
            <a:pPr marL="342900" indent="-342900">
              <a:spcBef>
                <a:spcPct val="20000"/>
              </a:spcBef>
              <a:buClr>
                <a:schemeClr val="folHlink"/>
              </a:buClr>
              <a:buFontTx/>
              <a:buChar char="•"/>
              <a:defRPr/>
            </a:pPr>
            <a:endParaRPr lang="en-US" sz="2800" i="1" kern="0" dirty="0">
              <a:latin typeface="+mn-lt"/>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1219200"/>
          </a:xfrm>
        </p:spPr>
        <p:txBody>
          <a:bodyPr/>
          <a:lstStyle/>
          <a:p>
            <a:pPr algn="ctr"/>
            <a:r>
              <a:rPr lang="en-US" b="1" dirty="0" smtClean="0">
                <a:solidFill>
                  <a:srgbClr val="FF0000"/>
                </a:solidFill>
              </a:rPr>
              <a:t>Tips for Working With the CCSS</a:t>
            </a:r>
            <a:endParaRPr lang="en-US" dirty="0" smtClean="0"/>
          </a:p>
        </p:txBody>
      </p:sp>
      <p:sp>
        <p:nvSpPr>
          <p:cNvPr id="3" name="Content Placeholder 2"/>
          <p:cNvSpPr>
            <a:spLocks noGrp="1"/>
          </p:cNvSpPr>
          <p:nvPr>
            <p:ph idx="1"/>
          </p:nvPr>
        </p:nvSpPr>
        <p:spPr>
          <a:xfrm>
            <a:off x="838200" y="1219200"/>
            <a:ext cx="8077200" cy="5257800"/>
          </a:xfrm>
        </p:spPr>
        <p:txBody>
          <a:bodyPr/>
          <a:lstStyle/>
          <a:p>
            <a:pPr eaLnBrk="1" hangingPunct="1">
              <a:buFontTx/>
              <a:buNone/>
              <a:defRPr/>
            </a:pPr>
            <a:endParaRPr lang="en-US" sz="1200" kern="1200" dirty="0" smtClean="0"/>
          </a:p>
          <a:p>
            <a:pPr>
              <a:buNone/>
            </a:pPr>
            <a:r>
              <a:rPr lang="en-US" sz="2400" dirty="0" smtClean="0"/>
              <a:t>According to Lilly Wong Fillmore</a:t>
            </a:r>
          </a:p>
          <a:p>
            <a:r>
              <a:rPr lang="en-US" sz="2400" dirty="0" smtClean="0">
                <a:solidFill>
                  <a:schemeClr val="tx2"/>
                </a:solidFill>
              </a:rPr>
              <a:t>We must become “contrarian thinkers”</a:t>
            </a:r>
          </a:p>
          <a:p>
            <a:pPr>
              <a:buNone/>
            </a:pPr>
            <a:r>
              <a:rPr lang="en-US" sz="2400" dirty="0" smtClean="0">
                <a:solidFill>
                  <a:schemeClr val="tx2"/>
                </a:solidFill>
              </a:rPr>
              <a:t>	“I’m reminded of Hank Levin’s approach to educating “at risk” students––Accelerate rather than remediate. That might seem like contrarian thinking in the case of English learners––how could students who have to learn the school language possibly manage the kind of complexity being promoted in the CCS document?  I would argue that the only way students can gain the complex language skills needed for doing anything in school is by working with complex demanding materials.”</a:t>
            </a:r>
          </a:p>
          <a:p>
            <a:pPr lvl="0"/>
            <a:endParaRPr lang="en-US" sz="2400" dirty="0" smtClean="0"/>
          </a:p>
          <a:p>
            <a:pPr lvl="0"/>
            <a:endParaRPr lang="en-US" sz="2400" dirty="0" smtClean="0"/>
          </a:p>
          <a:p>
            <a:endParaRPr lang="en-US" sz="2100" dirty="0" smtClean="0"/>
          </a:p>
          <a:p>
            <a:pPr>
              <a:buNone/>
            </a:pPr>
            <a:endParaRPr lang="en-US"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1219200"/>
          </a:xfrm>
        </p:spPr>
        <p:txBody>
          <a:bodyPr/>
          <a:lstStyle/>
          <a:p>
            <a:pPr algn="ctr"/>
            <a:r>
              <a:rPr lang="en-US" b="1" dirty="0" smtClean="0">
                <a:solidFill>
                  <a:srgbClr val="FF0000"/>
                </a:solidFill>
              </a:rPr>
              <a:t>Tips for Working With the CCSS</a:t>
            </a:r>
            <a:endParaRPr lang="en-US" dirty="0" smtClean="0"/>
          </a:p>
        </p:txBody>
      </p:sp>
      <p:sp>
        <p:nvSpPr>
          <p:cNvPr id="3" name="Content Placeholder 2"/>
          <p:cNvSpPr>
            <a:spLocks noGrp="1"/>
          </p:cNvSpPr>
          <p:nvPr>
            <p:ph idx="1"/>
          </p:nvPr>
        </p:nvSpPr>
        <p:spPr>
          <a:xfrm>
            <a:off x="533400" y="1524000"/>
            <a:ext cx="8610600" cy="5105400"/>
          </a:xfrm>
        </p:spPr>
        <p:txBody>
          <a:bodyPr/>
          <a:lstStyle/>
          <a:p>
            <a:r>
              <a:rPr lang="en-US" sz="2500" dirty="0" smtClean="0"/>
              <a:t>Introductions to complex texts should be:</a:t>
            </a:r>
          </a:p>
          <a:p>
            <a:pPr lvl="1"/>
            <a:r>
              <a:rPr lang="en-US" sz="2500" dirty="0" smtClean="0"/>
              <a:t>Systematic</a:t>
            </a:r>
          </a:p>
          <a:p>
            <a:pPr lvl="1"/>
            <a:r>
              <a:rPr lang="en-US" sz="2500" dirty="0" smtClean="0"/>
              <a:t>Focus on academic vocabulary</a:t>
            </a:r>
          </a:p>
          <a:p>
            <a:pPr lvl="0"/>
            <a:r>
              <a:rPr lang="en-US" sz="2500" dirty="0" smtClean="0"/>
              <a:t>Informational texts should be 50% of reading</a:t>
            </a:r>
          </a:p>
          <a:p>
            <a:pPr lvl="0"/>
            <a:r>
              <a:rPr lang="en-US" sz="2500" dirty="0" smtClean="0"/>
              <a:t>Reading and writing should be based on evidence</a:t>
            </a:r>
          </a:p>
          <a:p>
            <a:pPr lvl="0"/>
            <a:r>
              <a:rPr lang="en-US" sz="2500" dirty="0" smtClean="0"/>
              <a:t>Questions must be text-dependent</a:t>
            </a:r>
          </a:p>
          <a:p>
            <a:pPr lvl="0"/>
            <a:r>
              <a:rPr lang="en-US" sz="2500" dirty="0" smtClean="0"/>
              <a:t>Students must be assessed on careful analyses and well-researched answers</a:t>
            </a:r>
          </a:p>
          <a:p>
            <a:pPr lvl="0"/>
            <a:r>
              <a:rPr lang="en-US" sz="2500" dirty="0" smtClean="0"/>
              <a:t>Condition students to recognize their gaps in knowledge and be proactive in seeking answers: actively consult with educators, peers and resources (library, technology, print media, etc.)</a:t>
            </a:r>
          </a:p>
          <a:p>
            <a:pPr lvl="0"/>
            <a:endParaRPr lang="en-US" sz="2400" dirty="0" smtClean="0"/>
          </a:p>
          <a:p>
            <a:pPr lvl="0"/>
            <a:endParaRPr lang="en-US" sz="2400" dirty="0" smtClean="0"/>
          </a:p>
          <a:p>
            <a:endParaRPr lang="en-US" sz="2100" dirty="0" smtClean="0"/>
          </a:p>
          <a:p>
            <a:pPr>
              <a:buNone/>
            </a:pPr>
            <a:endParaRPr lang="en-US"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1219200"/>
          </a:xfrm>
        </p:spPr>
        <p:txBody>
          <a:bodyPr/>
          <a:lstStyle/>
          <a:p>
            <a:pPr algn="ctr"/>
            <a:r>
              <a:rPr lang="en-US" b="1" dirty="0" smtClean="0">
                <a:solidFill>
                  <a:srgbClr val="FF0000"/>
                </a:solidFill>
              </a:rPr>
              <a:t>Tips for Working With the CCSS</a:t>
            </a:r>
            <a:endParaRPr lang="en-US" dirty="0" smtClean="0"/>
          </a:p>
        </p:txBody>
      </p:sp>
      <p:sp>
        <p:nvSpPr>
          <p:cNvPr id="3" name="Content Placeholder 2"/>
          <p:cNvSpPr>
            <a:spLocks noGrp="1"/>
          </p:cNvSpPr>
          <p:nvPr>
            <p:ph idx="1"/>
          </p:nvPr>
        </p:nvSpPr>
        <p:spPr>
          <a:xfrm>
            <a:off x="914400" y="1524000"/>
            <a:ext cx="7848600" cy="5029200"/>
          </a:xfrm>
        </p:spPr>
        <p:txBody>
          <a:bodyPr/>
          <a:lstStyle/>
          <a:p>
            <a:pPr eaLnBrk="1" hangingPunct="1">
              <a:buFontTx/>
              <a:buNone/>
              <a:defRPr/>
            </a:pPr>
            <a:endParaRPr lang="en-US" sz="1200" kern="1200" dirty="0" smtClean="0"/>
          </a:p>
          <a:p>
            <a:pPr lvl="0"/>
            <a:r>
              <a:rPr lang="en-US" sz="2400" dirty="0" smtClean="0"/>
              <a:t>Vocabulary instruction should:</a:t>
            </a:r>
          </a:p>
          <a:p>
            <a:pPr lvl="1"/>
            <a:r>
              <a:rPr lang="en-US" dirty="0" smtClean="0"/>
              <a:t>Include not just word definitions, but also information about how words are used in context</a:t>
            </a:r>
          </a:p>
          <a:p>
            <a:pPr lvl="1"/>
            <a:r>
              <a:rPr lang="en-US" dirty="0" smtClean="0"/>
              <a:t>Involve students actively in word learning (extensive chances for instructional conversations with teacher and peers)</a:t>
            </a:r>
          </a:p>
          <a:p>
            <a:pPr lvl="1"/>
            <a:r>
              <a:rPr lang="en-US" dirty="0" smtClean="0"/>
              <a:t>Provide multiple exposures to meaningful information about words</a:t>
            </a:r>
          </a:p>
          <a:p>
            <a:pPr lvl="1"/>
            <a:r>
              <a:rPr lang="en-US" dirty="0" smtClean="0"/>
              <a:t>Include high-frequency vocabulary used across academic disciplines (e.g., democracy, magnetic, analysis)</a:t>
            </a:r>
          </a:p>
          <a:p>
            <a:pPr lvl="0"/>
            <a:endParaRPr lang="en-US" sz="2400" dirty="0" smtClean="0"/>
          </a:p>
          <a:p>
            <a:endParaRPr lang="en-US" sz="2100" dirty="0" smtClean="0"/>
          </a:p>
          <a:p>
            <a:pPr>
              <a:buNone/>
            </a:pPr>
            <a:endParaRPr lang="en-US"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ADE98459-E991-4B11-B092-1440A129E582}" type="slidenum">
              <a:rPr lang="en-US"/>
              <a:pPr/>
              <a:t>53</a:t>
            </a:fld>
            <a:endParaRPr lang="en-US" dirty="0"/>
          </a:p>
        </p:txBody>
      </p:sp>
      <p:sp>
        <p:nvSpPr>
          <p:cNvPr id="155653" name="Text Box 5"/>
          <p:cNvSpPr txBox="1">
            <a:spLocks noChangeArrowheads="1"/>
          </p:cNvSpPr>
          <p:nvPr/>
        </p:nvSpPr>
        <p:spPr bwMode="auto">
          <a:xfrm>
            <a:off x="381000" y="228600"/>
            <a:ext cx="7848600" cy="3416320"/>
          </a:xfrm>
          <a:prstGeom prst="rect">
            <a:avLst/>
          </a:prstGeom>
          <a:noFill/>
          <a:ln w="9525">
            <a:noFill/>
            <a:miter lim="800000"/>
            <a:headEnd/>
            <a:tailEnd/>
          </a:ln>
          <a:effectLst/>
        </p:spPr>
        <p:txBody>
          <a:bodyPr>
            <a:spAutoFit/>
          </a:bodyPr>
          <a:lstStyle/>
          <a:p>
            <a:pPr algn="ctr"/>
            <a:r>
              <a:rPr lang="en-US" sz="5400" b="1" dirty="0" smtClean="0">
                <a:solidFill>
                  <a:srgbClr val="FF3300"/>
                </a:solidFill>
                <a:latin typeface="Verdana" pitchFamily="34" charset="0"/>
              </a:rPr>
              <a:t>Keep in Mind the Important Role of Best Practices </a:t>
            </a:r>
            <a:r>
              <a:rPr lang="en-US" sz="5400" b="1" dirty="0">
                <a:solidFill>
                  <a:srgbClr val="FF3300"/>
                </a:solidFill>
                <a:latin typeface="Verdana" pitchFamily="34" charset="0"/>
              </a:rPr>
              <a:t>and </a:t>
            </a:r>
            <a:r>
              <a:rPr lang="en-US" sz="5400" b="1" dirty="0" smtClean="0">
                <a:solidFill>
                  <a:srgbClr val="FF3300"/>
                </a:solidFill>
                <a:latin typeface="Verdana" pitchFamily="34" charset="0"/>
              </a:rPr>
              <a:t>Experience</a:t>
            </a:r>
            <a:endParaRPr lang="en-US" sz="5400" b="1" dirty="0">
              <a:solidFill>
                <a:srgbClr val="FF3300"/>
              </a:solidFill>
              <a:latin typeface="Verdana" pitchFamily="34" charset="0"/>
            </a:endParaRPr>
          </a:p>
        </p:txBody>
      </p:sp>
      <p:pic>
        <p:nvPicPr>
          <p:cNvPr id="155655" name="Picture 7" descr="LatinoStudentWithTeacher2"/>
          <p:cNvPicPr>
            <a:picLocks noChangeAspect="1" noChangeArrowheads="1"/>
          </p:cNvPicPr>
          <p:nvPr/>
        </p:nvPicPr>
        <p:blipFill>
          <a:blip r:embed="rId3" cstate="print"/>
          <a:srcRect/>
          <a:stretch>
            <a:fillRect/>
          </a:stretch>
        </p:blipFill>
        <p:spPr bwMode="auto">
          <a:xfrm>
            <a:off x="2286000" y="3810000"/>
            <a:ext cx="4267200" cy="2844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D68A1D2-D954-4535-BF01-F72BC100892C}" type="slidenum">
              <a:rPr lang="en-US" smtClean="0"/>
              <a:pPr/>
              <a:t>54</a:t>
            </a:fld>
            <a:endParaRPr lang="en-US" dirty="0"/>
          </a:p>
        </p:txBody>
      </p:sp>
      <p:sp>
        <p:nvSpPr>
          <p:cNvPr id="3" name="Text Box 5"/>
          <p:cNvSpPr txBox="1">
            <a:spLocks noChangeArrowheads="1"/>
          </p:cNvSpPr>
          <p:nvPr/>
        </p:nvSpPr>
        <p:spPr bwMode="auto">
          <a:xfrm>
            <a:off x="381000" y="228600"/>
            <a:ext cx="7848600" cy="923330"/>
          </a:xfrm>
          <a:prstGeom prst="rect">
            <a:avLst/>
          </a:prstGeom>
          <a:noFill/>
          <a:ln w="9525">
            <a:noFill/>
            <a:miter lim="800000"/>
            <a:headEnd/>
            <a:tailEnd/>
          </a:ln>
          <a:effectLst/>
        </p:spPr>
        <p:txBody>
          <a:bodyPr>
            <a:spAutoFit/>
          </a:bodyPr>
          <a:lstStyle/>
          <a:p>
            <a:pPr algn="ctr"/>
            <a:r>
              <a:rPr lang="en-US" sz="5400" b="1" dirty="0" smtClean="0">
                <a:solidFill>
                  <a:srgbClr val="FF3300"/>
                </a:solidFill>
                <a:latin typeface="Verdana" pitchFamily="34" charset="0"/>
              </a:rPr>
              <a:t>Resources</a:t>
            </a:r>
            <a:endParaRPr lang="en-US" sz="5400" b="1" dirty="0">
              <a:solidFill>
                <a:srgbClr val="FF3300"/>
              </a:solidFill>
              <a:latin typeface="Verdana" pitchFamily="34" charset="0"/>
            </a:endParaRPr>
          </a:p>
        </p:txBody>
      </p:sp>
      <p:sp>
        <p:nvSpPr>
          <p:cNvPr id="5" name="Text Box 5"/>
          <p:cNvSpPr txBox="1">
            <a:spLocks noChangeArrowheads="1"/>
          </p:cNvSpPr>
          <p:nvPr/>
        </p:nvSpPr>
        <p:spPr bwMode="auto">
          <a:xfrm>
            <a:off x="0" y="1348800"/>
            <a:ext cx="9144000" cy="7478970"/>
          </a:xfrm>
          <a:prstGeom prst="rect">
            <a:avLst/>
          </a:prstGeom>
          <a:noFill/>
          <a:ln w="9525">
            <a:noFill/>
            <a:miter lim="800000"/>
            <a:headEnd/>
            <a:tailEnd/>
          </a:ln>
          <a:effectLst/>
        </p:spPr>
        <p:txBody>
          <a:bodyPr wrap="square">
            <a:spAutoFit/>
          </a:bodyPr>
          <a:lstStyle/>
          <a:p>
            <a:pPr algn="ctr"/>
            <a:r>
              <a:rPr lang="en-US" sz="3200" b="1" dirty="0" smtClean="0">
                <a:solidFill>
                  <a:schemeClr val="tx2"/>
                </a:solidFill>
                <a:latin typeface="Verdana" pitchFamily="34" charset="0"/>
              </a:rPr>
              <a:t>http://www.colorincolorado.org/educators/common_core/</a:t>
            </a:r>
          </a:p>
          <a:p>
            <a:pPr algn="ctr"/>
            <a:endParaRPr lang="en-US" sz="3200" b="1" dirty="0" smtClean="0">
              <a:solidFill>
                <a:schemeClr val="tx2"/>
              </a:solidFill>
              <a:latin typeface="Verdana" pitchFamily="34" charset="0"/>
            </a:endParaRPr>
          </a:p>
          <a:p>
            <a:pPr algn="ctr"/>
            <a:r>
              <a:rPr lang="en-US" sz="3200" b="1" dirty="0" smtClean="0">
                <a:solidFill>
                  <a:schemeClr val="tx2"/>
                </a:solidFill>
                <a:latin typeface="Verdana" pitchFamily="34" charset="0"/>
              </a:rPr>
              <a:t>http://www.corestandards.org/</a:t>
            </a:r>
          </a:p>
          <a:p>
            <a:pPr algn="ctr"/>
            <a:endParaRPr lang="en-US" sz="3200" b="1" dirty="0" smtClean="0">
              <a:solidFill>
                <a:schemeClr val="tx2"/>
              </a:solidFill>
              <a:latin typeface="Verdana" pitchFamily="34" charset="0"/>
            </a:endParaRPr>
          </a:p>
          <a:p>
            <a:pPr algn="ctr"/>
            <a:r>
              <a:rPr lang="en-US" sz="3200" b="1" dirty="0" smtClean="0">
                <a:solidFill>
                  <a:schemeClr val="tx2"/>
                </a:solidFill>
                <a:latin typeface="Verdana" pitchFamily="34" charset="0"/>
              </a:rPr>
              <a:t>http://edpolicy.stanford.edu/multimedia/video/485</a:t>
            </a:r>
          </a:p>
          <a:p>
            <a:pPr algn="ctr"/>
            <a:endParaRPr lang="en-US" sz="3200" b="1" dirty="0" smtClean="0">
              <a:solidFill>
                <a:schemeClr val="tx2"/>
              </a:solidFill>
              <a:latin typeface="Verdana" pitchFamily="34" charset="0"/>
            </a:endParaRPr>
          </a:p>
          <a:p>
            <a:pPr algn="ctr"/>
            <a:r>
              <a:rPr lang="en-US" sz="3200" b="1" dirty="0" smtClean="0">
                <a:solidFill>
                  <a:schemeClr val="tx2"/>
                </a:solidFill>
                <a:latin typeface="Verdana" pitchFamily="34" charset="0"/>
              </a:rPr>
              <a:t>http://blogs.edweek.org/edweek/learning-the-language/</a:t>
            </a: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a:solidFill>
                <a:schemeClr val="tx2"/>
              </a:solidFill>
              <a:latin typeface="Verdana"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D68A1D2-D954-4535-BF01-F72BC100892C}" type="slidenum">
              <a:rPr lang="en-US" smtClean="0"/>
              <a:pPr/>
              <a:t>55</a:t>
            </a:fld>
            <a:endParaRPr lang="en-US" dirty="0"/>
          </a:p>
        </p:txBody>
      </p:sp>
      <p:sp>
        <p:nvSpPr>
          <p:cNvPr id="3" name="Text Box 5"/>
          <p:cNvSpPr txBox="1">
            <a:spLocks noChangeArrowheads="1"/>
          </p:cNvSpPr>
          <p:nvPr/>
        </p:nvSpPr>
        <p:spPr bwMode="auto">
          <a:xfrm>
            <a:off x="381000" y="228600"/>
            <a:ext cx="7848600" cy="923330"/>
          </a:xfrm>
          <a:prstGeom prst="rect">
            <a:avLst/>
          </a:prstGeom>
          <a:noFill/>
          <a:ln w="9525">
            <a:noFill/>
            <a:miter lim="800000"/>
            <a:headEnd/>
            <a:tailEnd/>
          </a:ln>
          <a:effectLst/>
        </p:spPr>
        <p:txBody>
          <a:bodyPr>
            <a:spAutoFit/>
          </a:bodyPr>
          <a:lstStyle/>
          <a:p>
            <a:pPr algn="ctr"/>
            <a:r>
              <a:rPr lang="en-US" sz="5400" b="1" dirty="0" smtClean="0">
                <a:solidFill>
                  <a:srgbClr val="FF3300"/>
                </a:solidFill>
                <a:latin typeface="Verdana" pitchFamily="34" charset="0"/>
              </a:rPr>
              <a:t>Resources</a:t>
            </a:r>
            <a:endParaRPr lang="en-US" sz="5400" b="1" dirty="0">
              <a:solidFill>
                <a:srgbClr val="FF3300"/>
              </a:solidFill>
              <a:latin typeface="Verdana" pitchFamily="34" charset="0"/>
            </a:endParaRPr>
          </a:p>
        </p:txBody>
      </p:sp>
      <p:sp>
        <p:nvSpPr>
          <p:cNvPr id="5" name="Text Box 5"/>
          <p:cNvSpPr txBox="1">
            <a:spLocks noChangeArrowheads="1"/>
          </p:cNvSpPr>
          <p:nvPr/>
        </p:nvSpPr>
        <p:spPr bwMode="auto">
          <a:xfrm>
            <a:off x="0" y="1348800"/>
            <a:ext cx="9144000" cy="7971413"/>
          </a:xfrm>
          <a:prstGeom prst="rect">
            <a:avLst/>
          </a:prstGeom>
          <a:noFill/>
          <a:ln w="9525">
            <a:noFill/>
            <a:miter lim="800000"/>
            <a:headEnd/>
            <a:tailEnd/>
          </a:ln>
          <a:effectLst/>
        </p:spPr>
        <p:txBody>
          <a:bodyPr wrap="square">
            <a:spAutoFit/>
          </a:bodyPr>
          <a:lstStyle/>
          <a:p>
            <a:pPr algn="ctr"/>
            <a:r>
              <a:rPr lang="en-US" sz="3200" b="1" dirty="0" smtClean="0">
                <a:solidFill>
                  <a:schemeClr val="tx2"/>
                </a:solidFill>
                <a:latin typeface="Verdana" pitchFamily="34" charset="0"/>
              </a:rPr>
              <a:t>http://www.oercommons.org/</a:t>
            </a:r>
          </a:p>
          <a:p>
            <a:pPr algn="ctr"/>
            <a:endParaRPr lang="en-US" sz="3200" b="1" dirty="0" smtClean="0">
              <a:solidFill>
                <a:schemeClr val="tx2"/>
              </a:solidFill>
              <a:latin typeface="Verdana" pitchFamily="34" charset="0"/>
            </a:endParaRPr>
          </a:p>
          <a:p>
            <a:pPr algn="ctr"/>
            <a:r>
              <a:rPr lang="en-US" sz="3200" b="1" dirty="0" smtClean="0">
                <a:solidFill>
                  <a:schemeClr val="tx2"/>
                </a:solidFill>
                <a:latin typeface="Verdana" pitchFamily="34" charset="0"/>
              </a:rPr>
              <a:t>http://educationnorthwest.org/common-core</a:t>
            </a:r>
          </a:p>
          <a:p>
            <a:pPr algn="ctr"/>
            <a:endParaRPr lang="en-US" sz="3200" b="1" dirty="0" smtClean="0">
              <a:solidFill>
                <a:schemeClr val="tx2"/>
              </a:solidFill>
              <a:latin typeface="Verdana" pitchFamily="34" charset="0"/>
            </a:endParaRPr>
          </a:p>
          <a:p>
            <a:pPr algn="ctr"/>
            <a:r>
              <a:rPr lang="en-US" sz="3200" b="1" dirty="0" smtClean="0">
                <a:solidFill>
                  <a:schemeClr val="tx2"/>
                </a:solidFill>
                <a:latin typeface="Verdana" pitchFamily="34" charset="0"/>
              </a:rPr>
              <a:t>http://www.scholastic.com/resources/article/lexile/</a:t>
            </a:r>
          </a:p>
          <a:p>
            <a:pPr algn="ctr"/>
            <a:endParaRPr lang="en-US" sz="3200" b="1" dirty="0" smtClean="0">
              <a:solidFill>
                <a:schemeClr val="tx2"/>
              </a:solidFill>
              <a:latin typeface="Verdana" pitchFamily="34" charset="0"/>
            </a:endParaRPr>
          </a:p>
          <a:p>
            <a:pPr algn="ctr"/>
            <a:r>
              <a:rPr lang="en-US" sz="3200" b="1" dirty="0" smtClean="0">
                <a:solidFill>
                  <a:schemeClr val="tx2"/>
                </a:solidFill>
                <a:latin typeface="Verdana" pitchFamily="34" charset="0"/>
              </a:rPr>
              <a:t>http://www.corestandards.org/the-standards</a:t>
            </a: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a:solidFill>
                <a:schemeClr val="tx2"/>
              </a:solidFill>
              <a:latin typeface="Verdan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D68A1D2-D954-4535-BF01-F72BC100892C}" type="slidenum">
              <a:rPr lang="en-US" smtClean="0"/>
              <a:pPr/>
              <a:t>56</a:t>
            </a:fld>
            <a:endParaRPr lang="en-US" dirty="0"/>
          </a:p>
        </p:txBody>
      </p:sp>
      <p:sp>
        <p:nvSpPr>
          <p:cNvPr id="3" name="Text Box 5"/>
          <p:cNvSpPr txBox="1">
            <a:spLocks noChangeArrowheads="1"/>
          </p:cNvSpPr>
          <p:nvPr/>
        </p:nvSpPr>
        <p:spPr bwMode="auto">
          <a:xfrm>
            <a:off x="381000" y="228600"/>
            <a:ext cx="7848600" cy="923330"/>
          </a:xfrm>
          <a:prstGeom prst="rect">
            <a:avLst/>
          </a:prstGeom>
          <a:noFill/>
          <a:ln w="9525">
            <a:noFill/>
            <a:miter lim="800000"/>
            <a:headEnd/>
            <a:tailEnd/>
          </a:ln>
          <a:effectLst/>
        </p:spPr>
        <p:txBody>
          <a:bodyPr>
            <a:spAutoFit/>
          </a:bodyPr>
          <a:lstStyle/>
          <a:p>
            <a:pPr algn="ctr"/>
            <a:r>
              <a:rPr lang="en-US" sz="5400" b="1" dirty="0" smtClean="0">
                <a:solidFill>
                  <a:srgbClr val="FF3300"/>
                </a:solidFill>
                <a:latin typeface="Verdana" pitchFamily="34" charset="0"/>
              </a:rPr>
              <a:t>Resources</a:t>
            </a:r>
            <a:endParaRPr lang="en-US" sz="5400" b="1" dirty="0">
              <a:solidFill>
                <a:srgbClr val="FF3300"/>
              </a:solidFill>
              <a:latin typeface="Verdana" pitchFamily="34" charset="0"/>
            </a:endParaRPr>
          </a:p>
        </p:txBody>
      </p:sp>
      <p:sp>
        <p:nvSpPr>
          <p:cNvPr id="5" name="Text Box 5"/>
          <p:cNvSpPr txBox="1">
            <a:spLocks noChangeArrowheads="1"/>
          </p:cNvSpPr>
          <p:nvPr/>
        </p:nvSpPr>
        <p:spPr bwMode="auto">
          <a:xfrm>
            <a:off x="0" y="1348800"/>
            <a:ext cx="9144000" cy="9448740"/>
          </a:xfrm>
          <a:prstGeom prst="rect">
            <a:avLst/>
          </a:prstGeom>
          <a:noFill/>
          <a:ln w="9525">
            <a:noFill/>
            <a:miter lim="800000"/>
            <a:headEnd/>
            <a:tailEnd/>
          </a:ln>
          <a:effectLst/>
        </p:spPr>
        <p:txBody>
          <a:bodyPr wrap="square">
            <a:spAutoFit/>
          </a:bodyPr>
          <a:lstStyle/>
          <a:p>
            <a:pPr algn="ctr"/>
            <a:r>
              <a:rPr lang="en-US" sz="3200" b="1" dirty="0" smtClean="0">
                <a:solidFill>
                  <a:schemeClr val="tx2"/>
                </a:solidFill>
                <a:latin typeface="Verdana" pitchFamily="34" charset="0"/>
                <a:hlinkClick r:id="rId3"/>
              </a:rPr>
              <a:t>http://www.ode.state.or.us/search/page/?id=3424</a:t>
            </a: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r>
              <a:rPr lang="en-US" sz="3200" b="1" dirty="0" smtClean="0">
                <a:solidFill>
                  <a:schemeClr val="tx2"/>
                </a:solidFill>
                <a:latin typeface="Verdana" pitchFamily="34" charset="0"/>
                <a:hlinkClick r:id="rId4"/>
              </a:rPr>
              <a:t>http://ell.stanford.edu/</a:t>
            </a: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r>
              <a:rPr lang="en-US" sz="3200" b="1" dirty="0" smtClean="0">
                <a:solidFill>
                  <a:schemeClr val="tx2"/>
                </a:solidFill>
                <a:latin typeface="Verdana" pitchFamily="34" charset="0"/>
                <a:hlinkClick r:id="rId5"/>
              </a:rPr>
              <a:t>http://engageny.org/common-core/</a:t>
            </a: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r>
              <a:rPr lang="en-US" sz="3200" b="1" u="sng" dirty="0" smtClean="0">
                <a:latin typeface="Verdana" pitchFamily="34" charset="0"/>
                <a:ea typeface="Verdana" pitchFamily="34" charset="0"/>
                <a:cs typeface="Verdana" pitchFamily="34" charset="0"/>
                <a:hlinkClick r:id="rId6"/>
              </a:rPr>
              <a:t>https://www.teachingchannel.org/videos/common-core-standards-ela</a:t>
            </a:r>
            <a:endParaRPr lang="en-US" sz="3200" b="1" dirty="0" smtClean="0">
              <a:latin typeface="Verdana" pitchFamily="34" charset="0"/>
              <a:ea typeface="Verdana" pitchFamily="34" charset="0"/>
              <a:cs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a:solidFill>
                <a:schemeClr val="tx2"/>
              </a:solidFill>
              <a:latin typeface="Verdana"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D68A1D2-D954-4535-BF01-F72BC100892C}" type="slidenum">
              <a:rPr lang="en-US" smtClean="0"/>
              <a:pPr/>
              <a:t>57</a:t>
            </a:fld>
            <a:endParaRPr lang="en-US" dirty="0"/>
          </a:p>
        </p:txBody>
      </p:sp>
      <p:sp>
        <p:nvSpPr>
          <p:cNvPr id="3" name="Text Box 5"/>
          <p:cNvSpPr txBox="1">
            <a:spLocks noChangeArrowheads="1"/>
          </p:cNvSpPr>
          <p:nvPr/>
        </p:nvSpPr>
        <p:spPr bwMode="auto">
          <a:xfrm>
            <a:off x="381000" y="228600"/>
            <a:ext cx="7848600" cy="923330"/>
          </a:xfrm>
          <a:prstGeom prst="rect">
            <a:avLst/>
          </a:prstGeom>
          <a:noFill/>
          <a:ln w="9525">
            <a:noFill/>
            <a:miter lim="800000"/>
            <a:headEnd/>
            <a:tailEnd/>
          </a:ln>
          <a:effectLst/>
        </p:spPr>
        <p:txBody>
          <a:bodyPr>
            <a:spAutoFit/>
          </a:bodyPr>
          <a:lstStyle/>
          <a:p>
            <a:pPr algn="ctr"/>
            <a:r>
              <a:rPr lang="en-US" sz="5400" b="1" dirty="0" smtClean="0">
                <a:solidFill>
                  <a:srgbClr val="FF3300"/>
                </a:solidFill>
                <a:latin typeface="Verdana" pitchFamily="34" charset="0"/>
              </a:rPr>
              <a:t>Resources</a:t>
            </a:r>
            <a:endParaRPr lang="en-US" sz="5400" b="1" dirty="0">
              <a:solidFill>
                <a:srgbClr val="FF3300"/>
              </a:solidFill>
              <a:latin typeface="Verdana" pitchFamily="34" charset="0"/>
            </a:endParaRPr>
          </a:p>
        </p:txBody>
      </p:sp>
      <p:sp>
        <p:nvSpPr>
          <p:cNvPr id="5" name="Text Box 5"/>
          <p:cNvSpPr txBox="1">
            <a:spLocks noChangeArrowheads="1"/>
          </p:cNvSpPr>
          <p:nvPr/>
        </p:nvSpPr>
        <p:spPr bwMode="auto">
          <a:xfrm>
            <a:off x="0" y="1295400"/>
            <a:ext cx="9144000" cy="6001643"/>
          </a:xfrm>
          <a:prstGeom prst="rect">
            <a:avLst/>
          </a:prstGeom>
          <a:noFill/>
          <a:ln w="9525">
            <a:noFill/>
            <a:miter lim="800000"/>
            <a:headEnd/>
            <a:tailEnd/>
          </a:ln>
          <a:effectLst/>
        </p:spPr>
        <p:txBody>
          <a:bodyPr wrap="square">
            <a:spAutoFit/>
          </a:bodyPr>
          <a:lstStyle/>
          <a:p>
            <a:pPr algn="ctr"/>
            <a:r>
              <a:rPr lang="en-US" sz="3200" b="1" dirty="0" smtClean="0">
                <a:solidFill>
                  <a:schemeClr val="tx2"/>
                </a:solidFill>
                <a:latin typeface="Verdana" pitchFamily="34" charset="0"/>
                <a:hlinkClick r:id="rId3"/>
              </a:rPr>
              <a:t>http://www.achievethecore.org/</a:t>
            </a:r>
            <a:endParaRPr lang="en-US" sz="3200" b="1" dirty="0" smtClean="0">
              <a:solidFill>
                <a:schemeClr val="tx2"/>
              </a:solidFill>
              <a:latin typeface="Verdana" pitchFamily="34" charset="0"/>
            </a:endParaRPr>
          </a:p>
          <a:p>
            <a:pPr algn="ctr"/>
            <a:endParaRPr lang="en-US" sz="3200" b="1" dirty="0" smtClean="0">
              <a:latin typeface="Verdana" pitchFamily="34" charset="0"/>
              <a:ea typeface="Verdana" pitchFamily="34" charset="0"/>
              <a:cs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smtClean="0">
              <a:solidFill>
                <a:schemeClr val="tx2"/>
              </a:solidFill>
              <a:latin typeface="Verdana" pitchFamily="34" charset="0"/>
            </a:endParaRPr>
          </a:p>
          <a:p>
            <a:pPr algn="ctr"/>
            <a:endParaRPr lang="en-US" sz="3200" b="1" dirty="0">
              <a:solidFill>
                <a:schemeClr val="tx2"/>
              </a:solidFill>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ADE98459-E991-4B11-B092-1440A129E582}" type="slidenum">
              <a:rPr lang="en-US"/>
              <a:pPr/>
              <a:t>6</a:t>
            </a:fld>
            <a:endParaRPr lang="en-US" dirty="0"/>
          </a:p>
        </p:txBody>
      </p:sp>
      <p:sp>
        <p:nvSpPr>
          <p:cNvPr id="155653" name="Text Box 5"/>
          <p:cNvSpPr txBox="1">
            <a:spLocks noChangeArrowheads="1"/>
          </p:cNvSpPr>
          <p:nvPr/>
        </p:nvSpPr>
        <p:spPr bwMode="auto">
          <a:xfrm>
            <a:off x="381000" y="228600"/>
            <a:ext cx="8001000" cy="1446550"/>
          </a:xfrm>
          <a:prstGeom prst="rect">
            <a:avLst/>
          </a:prstGeom>
          <a:noFill/>
          <a:ln w="9525">
            <a:noFill/>
            <a:miter lim="800000"/>
            <a:headEnd/>
            <a:tailEnd/>
          </a:ln>
          <a:effectLst/>
        </p:spPr>
        <p:txBody>
          <a:bodyPr wrap="square">
            <a:spAutoFit/>
          </a:bodyPr>
          <a:lstStyle/>
          <a:p>
            <a:pPr algn="ctr"/>
            <a:r>
              <a:rPr lang="en-US" sz="4400" b="1" dirty="0" smtClean="0">
                <a:solidFill>
                  <a:srgbClr val="FF3300"/>
                </a:solidFill>
                <a:latin typeface="Verdana" pitchFamily="34" charset="0"/>
              </a:rPr>
              <a:t>How Were the Standards Developed?</a:t>
            </a:r>
            <a:endParaRPr lang="en-US" sz="4400" b="1" dirty="0">
              <a:solidFill>
                <a:srgbClr val="FF3300"/>
              </a:solidFill>
              <a:latin typeface="Verdana" pitchFamily="34" charset="0"/>
            </a:endParaRPr>
          </a:p>
        </p:txBody>
      </p:sp>
      <p:pic>
        <p:nvPicPr>
          <p:cNvPr id="1026" name="Picture 2" descr="C:\Users\glundypo\AppData\Local\Microsoft\Windows\Temporary Internet Files\Content.IE5\X7ZK89KH\MC900231444[1].wmf"/>
          <p:cNvPicPr>
            <a:picLocks noChangeAspect="1" noChangeArrowheads="1"/>
          </p:cNvPicPr>
          <p:nvPr/>
        </p:nvPicPr>
        <p:blipFill>
          <a:blip r:embed="rId3" cstate="print"/>
          <a:srcRect/>
          <a:stretch>
            <a:fillRect/>
          </a:stretch>
        </p:blipFill>
        <p:spPr bwMode="auto">
          <a:xfrm>
            <a:off x="1143000" y="2590800"/>
            <a:ext cx="3677448" cy="3200400"/>
          </a:xfrm>
          <a:prstGeom prst="rect">
            <a:avLst/>
          </a:prstGeom>
          <a:noFill/>
        </p:spPr>
      </p:pic>
      <p:pic>
        <p:nvPicPr>
          <p:cNvPr id="1029" name="Picture 5" descr="C:\Users\glundypo\AppData\Local\Microsoft\Windows\Temporary Internet Files\Content.IE5\MFPP3F36\MC900295878[1].wmf"/>
          <p:cNvPicPr>
            <a:picLocks noChangeAspect="1" noChangeArrowheads="1"/>
          </p:cNvPicPr>
          <p:nvPr/>
        </p:nvPicPr>
        <p:blipFill>
          <a:blip r:embed="rId4" cstate="print"/>
          <a:srcRect/>
          <a:stretch>
            <a:fillRect/>
          </a:stretch>
        </p:blipFill>
        <p:spPr bwMode="auto">
          <a:xfrm>
            <a:off x="5105400" y="2103942"/>
            <a:ext cx="3657600" cy="376345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indent="0" algn="ctr"/>
            <a:r>
              <a:rPr lang="en-US" b="1" dirty="0" smtClean="0">
                <a:solidFill>
                  <a:srgbClr val="FF0000"/>
                </a:solidFill>
                <a:ea typeface="Geneva"/>
                <a:cs typeface="Geneva"/>
              </a:rPr>
              <a:t>The Common Core State Standards Initiative</a:t>
            </a:r>
          </a:p>
        </p:txBody>
      </p:sp>
      <p:sp>
        <p:nvSpPr>
          <p:cNvPr id="4" name="Slide Number Placeholder 3"/>
          <p:cNvSpPr>
            <a:spLocks noGrp="1"/>
          </p:cNvSpPr>
          <p:nvPr>
            <p:ph type="sldNum" sz="quarter" idx="10"/>
          </p:nvPr>
        </p:nvSpPr>
        <p:spPr/>
        <p:txBody>
          <a:bodyPr/>
          <a:lstStyle/>
          <a:p>
            <a:pPr>
              <a:defRPr/>
            </a:pPr>
            <a:fld id="{79CB9816-355E-4F16-92F1-95A001A71ED4}" type="slidenum">
              <a:rPr lang="en-US"/>
              <a:pPr>
                <a:defRPr/>
              </a:pPr>
              <a:t>7</a:t>
            </a:fld>
            <a:endParaRPr lang="en-US" dirty="0"/>
          </a:p>
        </p:txBody>
      </p:sp>
      <p:sp>
        <p:nvSpPr>
          <p:cNvPr id="6" name="Content Placeholder 1"/>
          <p:cNvSpPr txBox="1">
            <a:spLocks/>
          </p:cNvSpPr>
          <p:nvPr/>
        </p:nvSpPr>
        <p:spPr bwMode="auto">
          <a:xfrm>
            <a:off x="838200" y="1828800"/>
            <a:ext cx="7467600" cy="4572000"/>
          </a:xfrm>
          <a:prstGeom prst="rect">
            <a:avLst/>
          </a:prstGeom>
          <a:noFill/>
          <a:ln w="9525">
            <a:noFill/>
            <a:miter lim="800000"/>
            <a:headEnd/>
            <a:tailEnd/>
          </a:ln>
        </p:spPr>
        <p:txBody>
          <a:bodyPr/>
          <a:lstStyle/>
          <a:p>
            <a:pPr algn="ctr">
              <a:defRPr/>
            </a:pPr>
            <a:r>
              <a:rPr lang="en-US" dirty="0">
                <a:solidFill>
                  <a:schemeClr val="tx2"/>
                </a:solidFill>
                <a:latin typeface="Arial" pitchFamily="-108" charset="0"/>
              </a:rPr>
              <a:t>Beginning in the spring of 2009, Governors and state commissioners of education from 48 states, 2 territories and the District of Columbia committed to developing a common core of state K-12 English-language arts (ELA) and mathematics standards. </a:t>
            </a:r>
          </a:p>
          <a:p>
            <a:pPr algn="ctr">
              <a:defRPr/>
            </a:pPr>
            <a:endParaRPr lang="en-US" dirty="0">
              <a:solidFill>
                <a:schemeClr val="tx2"/>
              </a:solidFill>
              <a:latin typeface="Arial" pitchFamily="-108" charset="0"/>
            </a:endParaRPr>
          </a:p>
          <a:p>
            <a:pPr algn="ctr">
              <a:defRPr/>
            </a:pPr>
            <a:r>
              <a:rPr lang="en-US" dirty="0">
                <a:solidFill>
                  <a:schemeClr val="tx2"/>
                </a:solidFill>
                <a:latin typeface="Arial" pitchFamily="-108" charset="0"/>
              </a:rPr>
              <a:t>The </a:t>
            </a:r>
            <a:r>
              <a:rPr lang="en-US" b="1" dirty="0">
                <a:solidFill>
                  <a:schemeClr val="tx2"/>
                </a:solidFill>
                <a:latin typeface="Arial" pitchFamily="-108" charset="0"/>
              </a:rPr>
              <a:t>Common Core State Standards Initiative (CCSSI)</a:t>
            </a:r>
            <a:r>
              <a:rPr lang="en-US" dirty="0">
                <a:solidFill>
                  <a:schemeClr val="tx2"/>
                </a:solidFill>
                <a:latin typeface="Arial" pitchFamily="-108" charset="0"/>
              </a:rPr>
              <a:t> is a state-led effort coordinated by the National Governors Association (NGA) and the Council of Chief State School Officers (CCSSO</a:t>
            </a:r>
            <a:r>
              <a:rPr lang="en-US" dirty="0" smtClean="0">
                <a:solidFill>
                  <a:schemeClr val="tx2"/>
                </a:solidFill>
                <a:latin typeface="Arial" pitchFamily="-108" charset="0"/>
              </a:rPr>
              <a:t>).</a:t>
            </a:r>
          </a:p>
          <a:p>
            <a:pPr algn="ctr">
              <a:defRPr/>
            </a:pPr>
            <a:r>
              <a:rPr lang="en-US" dirty="0" smtClean="0">
                <a:solidFill>
                  <a:schemeClr val="tx2"/>
                </a:solidFill>
                <a:latin typeface="Arial" pitchFamily="-108" charset="0"/>
              </a:rPr>
              <a:t> </a:t>
            </a:r>
            <a:endParaRPr lang="en-US" dirty="0">
              <a:solidFill>
                <a:schemeClr val="tx2"/>
              </a:solidFill>
              <a:latin typeface="Arial" pitchFamily="-108" charset="0"/>
            </a:endParaRPr>
          </a:p>
          <a:p>
            <a:pPr algn="ctr">
              <a:defRPr/>
            </a:pPr>
            <a:r>
              <a:rPr lang="en-US" u="sng" kern="0" dirty="0">
                <a:solidFill>
                  <a:schemeClr val="tx2"/>
                </a:solidFill>
                <a:latin typeface="+mn-lt"/>
                <a:ea typeface="Geneva" pitchFamily="-108" charset="-128"/>
              </a:rPr>
              <a:t>www.corestandards.org</a:t>
            </a:r>
          </a:p>
          <a:p>
            <a:pPr algn="ctr">
              <a:defRPr/>
            </a:pPr>
            <a:endParaRPr lang="en-US" sz="2200" kern="0" dirty="0">
              <a:solidFill>
                <a:srgbClr val="1D91B1"/>
              </a:solidFill>
              <a:latin typeface="+mn-lt"/>
              <a:ea typeface="Geneva" pitchFamily="-108" charset="-128"/>
            </a:endParaRPr>
          </a:p>
          <a:p>
            <a:pPr eaLnBrk="0" hangingPunct="0">
              <a:spcBef>
                <a:spcPct val="90000"/>
              </a:spcBef>
              <a:spcAft>
                <a:spcPts val="600"/>
              </a:spcAft>
              <a:defRPr/>
            </a:pPr>
            <a:endParaRPr lang="en-US" sz="2200" b="1" kern="0" dirty="0">
              <a:solidFill>
                <a:srgbClr val="0091B2"/>
              </a:solidFill>
              <a:latin typeface="+mn-lt"/>
              <a:ea typeface="Geneva" pitchFamily="-108" charset="-128"/>
              <a:cs typeface="Geneva" pitchFamily="-108" charset="-128"/>
            </a:endParaRPr>
          </a:p>
          <a:p>
            <a:pPr marL="0" lvl="1" eaLnBrk="0" hangingPunct="0">
              <a:spcBef>
                <a:spcPct val="90000"/>
              </a:spcBef>
              <a:spcAft>
                <a:spcPts val="600"/>
              </a:spcAft>
              <a:defRPr/>
            </a:pPr>
            <a:endParaRPr lang="en-US" sz="2200" kern="0" dirty="0">
              <a:solidFill>
                <a:srgbClr val="6B6B6B"/>
              </a:solidFill>
              <a:latin typeface="+mn-lt"/>
              <a:ea typeface="Geneva" pitchFamily="-108" charset="-128"/>
            </a:endParaRPr>
          </a:p>
          <a:p>
            <a:pPr eaLnBrk="0" hangingPunct="0">
              <a:spcBef>
                <a:spcPct val="90000"/>
              </a:spcBef>
              <a:spcAft>
                <a:spcPts val="600"/>
              </a:spcAft>
              <a:defRPr/>
            </a:pPr>
            <a:endParaRPr lang="en-US" sz="2200" b="1" kern="0" dirty="0">
              <a:solidFill>
                <a:srgbClr val="0091B2"/>
              </a:solidFill>
              <a:latin typeface="+mn-lt"/>
              <a:ea typeface="Geneva" pitchFamily="-108" charset="-128"/>
              <a:cs typeface="Geneva" pitchFamily="-108" charset="-128"/>
            </a:endParaRPr>
          </a:p>
        </p:txBody>
      </p:sp>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52400"/>
            <a:ext cx="8610600" cy="1371600"/>
          </a:xfrm>
        </p:spPr>
        <p:txBody>
          <a:bodyPr/>
          <a:lstStyle/>
          <a:p>
            <a:pPr algn="ctr"/>
            <a:r>
              <a:rPr lang="en-US" b="1" dirty="0" smtClean="0">
                <a:solidFill>
                  <a:srgbClr val="FF0000"/>
                </a:solidFill>
              </a:rPr>
              <a:t>Why Common Core State Standards?</a:t>
            </a:r>
          </a:p>
        </p:txBody>
      </p:sp>
      <p:graphicFrame>
        <p:nvGraphicFramePr>
          <p:cNvPr id="5" name="Content Placeholder 4"/>
          <p:cNvGraphicFramePr>
            <a:graphicFrameLocks noGrp="1"/>
          </p:cNvGraphicFramePr>
          <p:nvPr>
            <p:ph idx="1"/>
          </p:nvPr>
        </p:nvGraphicFramePr>
        <p:xfrm>
          <a:off x="914400" y="1600200"/>
          <a:ext cx="8229600" cy="4863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Slide Number Placeholder 5"/>
          <p:cNvSpPr>
            <a:spLocks noGrp="1"/>
          </p:cNvSpPr>
          <p:nvPr>
            <p:ph type="sldNum" sz="quarter" idx="10"/>
          </p:nvPr>
        </p:nvSpPr>
        <p:spPr bwMode="auto">
          <a:noFill/>
          <a:ln>
            <a:miter lim="800000"/>
            <a:headEnd/>
            <a:tailEnd/>
          </a:ln>
        </p:spPr>
        <p:txBody>
          <a:bodyPr/>
          <a:lstStyle/>
          <a:p>
            <a:fld id="{01C39745-91C0-4C13-8B15-D31413560BF8}" type="slidenum">
              <a:rPr lang="en-US" smtClean="0">
                <a:latin typeface="Arial" pitchFamily="34" charset="0"/>
                <a:ea typeface="MS PGothic" pitchFamily="34" charset="-128"/>
              </a:rPr>
              <a:pPr/>
              <a:t>8</a:t>
            </a:fld>
            <a:endParaRPr lang="en-US" dirty="0" smtClean="0">
              <a:latin typeface="Arial"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458200" cy="990600"/>
          </a:xfrm>
        </p:spPr>
        <p:txBody>
          <a:bodyPr/>
          <a:lstStyle/>
          <a:p>
            <a:pPr algn="ctr"/>
            <a:r>
              <a:rPr lang="en-US" b="1" dirty="0" smtClean="0">
                <a:solidFill>
                  <a:srgbClr val="FF0000"/>
                </a:solidFill>
              </a:rPr>
              <a:t>Educational Disconnect</a:t>
            </a:r>
            <a:endParaRPr lang="en-US" dirty="0" smtClean="0"/>
          </a:p>
        </p:txBody>
      </p:sp>
      <p:sp>
        <p:nvSpPr>
          <p:cNvPr id="3" name="Content Placeholder 2"/>
          <p:cNvSpPr>
            <a:spLocks noGrp="1"/>
          </p:cNvSpPr>
          <p:nvPr>
            <p:ph idx="1"/>
          </p:nvPr>
        </p:nvSpPr>
        <p:spPr>
          <a:xfrm>
            <a:off x="990600" y="914400"/>
            <a:ext cx="7848600" cy="5562600"/>
          </a:xfrm>
        </p:spPr>
        <p:txBody>
          <a:bodyPr/>
          <a:lstStyle/>
          <a:p>
            <a:pPr eaLnBrk="1" hangingPunct="1">
              <a:buFontTx/>
              <a:buNone/>
              <a:defRPr/>
            </a:pPr>
            <a:endParaRPr lang="en-US" sz="1200" kern="1200" dirty="0" smtClean="0"/>
          </a:p>
          <a:p>
            <a:r>
              <a:rPr lang="en-US" sz="2100" b="1" dirty="0" smtClean="0"/>
              <a:t>The text complexity of K-12 textbooks has become increasingly "easier" over the last 50 years.</a:t>
            </a:r>
            <a:r>
              <a:rPr lang="en-US" sz="2100" dirty="0" smtClean="0"/>
              <a:t> There have been steep declines in average sentence length and vocabulary level in reading textbooks.</a:t>
            </a:r>
          </a:p>
          <a:p>
            <a:r>
              <a:rPr lang="en-US" sz="2100" b="1" dirty="0" smtClean="0"/>
              <a:t>The text demands of college and careers have remained consistent or increased over the same time period.</a:t>
            </a:r>
            <a:r>
              <a:rPr lang="en-US" sz="2100" dirty="0" smtClean="0"/>
              <a:t> College students are expected to read complex text with greater independence than are high school students.</a:t>
            </a:r>
          </a:p>
          <a:p>
            <a:r>
              <a:rPr lang="en-US" sz="2100" b="1" dirty="0" smtClean="0"/>
              <a:t>As a result, there is a significant gap between students' reading abilities and the text demands of their postsecondary pursuits.</a:t>
            </a:r>
            <a:r>
              <a:rPr lang="en-US" sz="2100" dirty="0" smtClean="0"/>
              <a:t> Research shows that this gap is equal to a Lexile difference between grade 4 and grade 8 texts on the National Assessment of Educational Progress (NAEP)</a:t>
            </a:r>
          </a:p>
          <a:p>
            <a:pPr>
              <a:buNone/>
            </a:pPr>
            <a:endParaRPr lang="en-US"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E00CF4A-195E-4B50-9120-18506063AF1F}"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FT_12_Natl">
  <a:themeElements>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F8C0D"/>
        </a:dk2>
        <a:lt2>
          <a:srgbClr val="808080"/>
        </a:lt2>
        <a:accent1>
          <a:srgbClr val="B3C98C"/>
        </a:accent1>
        <a:accent2>
          <a:srgbClr val="4A611C"/>
        </a:accent2>
        <a:accent3>
          <a:srgbClr val="FFFFFF"/>
        </a:accent3>
        <a:accent4>
          <a:srgbClr val="000000"/>
        </a:accent4>
        <a:accent5>
          <a:srgbClr val="D6E1C5"/>
        </a:accent5>
        <a:accent6>
          <a:srgbClr val="425718"/>
        </a:accent6>
        <a:hlink>
          <a:srgbClr val="4F8C0D"/>
        </a:hlink>
        <a:folHlink>
          <a:srgbClr val="4A611C"/>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0047B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9EBA"/>
        </a:dk2>
        <a:lt2>
          <a:srgbClr val="808080"/>
        </a:lt2>
        <a:accent1>
          <a:srgbClr val="E0D478"/>
        </a:accent1>
        <a:accent2>
          <a:srgbClr val="8CCCD9"/>
        </a:accent2>
        <a:accent3>
          <a:srgbClr val="FFFFFF"/>
        </a:accent3>
        <a:accent4>
          <a:srgbClr val="000000"/>
        </a:accent4>
        <a:accent5>
          <a:srgbClr val="EDE6BE"/>
        </a:accent5>
        <a:accent6>
          <a:srgbClr val="7EB9C4"/>
        </a:accent6>
        <a:hlink>
          <a:srgbClr val="009EBA"/>
        </a:hlink>
        <a:folHlink>
          <a:srgbClr val="0047B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AFT_12_Natl</Template>
  <TotalTime>9</TotalTime>
  <Words>4460</Words>
  <Application>Microsoft Office PowerPoint</Application>
  <PresentationFormat>On-screen Show (4:3)</PresentationFormat>
  <Paragraphs>594</Paragraphs>
  <Slides>57</Slides>
  <Notes>54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Times</vt:lpstr>
      <vt:lpstr>Verdana</vt:lpstr>
      <vt:lpstr>AFT_12_Natl</vt:lpstr>
      <vt:lpstr>The Common Core State Standards and English Language Learners </vt:lpstr>
      <vt:lpstr>Goals of this Presentation</vt:lpstr>
      <vt:lpstr>Four Stages</vt:lpstr>
      <vt:lpstr>What are Standards?</vt:lpstr>
      <vt:lpstr>AFT Policy</vt:lpstr>
      <vt:lpstr>Slide 6</vt:lpstr>
      <vt:lpstr>The Common Core State Standards Initiative</vt:lpstr>
      <vt:lpstr>Why Common Core State Standards?</vt:lpstr>
      <vt:lpstr>Educational Disconnect</vt:lpstr>
      <vt:lpstr>Common Core State Standards Design </vt:lpstr>
      <vt:lpstr>Common Core State Standards Evidence Base</vt:lpstr>
      <vt:lpstr>Common Core State Standards Evidence Base</vt:lpstr>
      <vt:lpstr>Common Core State Standards for English Language Arts and Literacy in History/Social Studies, Science, and Technical Subjects</vt:lpstr>
      <vt:lpstr>Common Core State Standards for Mathematics</vt:lpstr>
      <vt:lpstr>Common Core State Standards for Mathematics</vt:lpstr>
      <vt:lpstr>Overview of Reading Strand</vt:lpstr>
      <vt:lpstr>Example of Grade-Level Progression in Reading</vt:lpstr>
      <vt:lpstr>Shifts in the CCSS</vt:lpstr>
      <vt:lpstr>Process and Timeline</vt:lpstr>
      <vt:lpstr>Feedback and Review</vt:lpstr>
      <vt:lpstr>AFT Teacher Participation</vt:lpstr>
      <vt:lpstr>AFT’s Voices of Support</vt:lpstr>
      <vt:lpstr>Intentional Design Limitations</vt:lpstr>
      <vt:lpstr>Recommendations from the AFT’s Ad Hoc Committee on Standards Rollout for Proper Implementation</vt:lpstr>
      <vt:lpstr>AFT recommendations: Proper Rollout of CCSS</vt:lpstr>
      <vt:lpstr>AFT recommendations: Proper Rollout of CCSS</vt:lpstr>
      <vt:lpstr>AFT recommendations: Proper Rollout of CCSS</vt:lpstr>
      <vt:lpstr>AFT recommendations: Proper Rollout of CCSS</vt:lpstr>
      <vt:lpstr>AFT recommendations: Proper Rollout of CCSS</vt:lpstr>
      <vt:lpstr>AFT recommendations: Proper Rollout of CCSS</vt:lpstr>
      <vt:lpstr>AFT recommendations: Proper Rollout of CCSS</vt:lpstr>
      <vt:lpstr>Slide 32</vt:lpstr>
      <vt:lpstr>Existing Challenges</vt:lpstr>
      <vt:lpstr>Implications for ELLs</vt:lpstr>
      <vt:lpstr>Implications for ELLs</vt:lpstr>
      <vt:lpstr>Implications for ELLs</vt:lpstr>
      <vt:lpstr>Implications for ELLs</vt:lpstr>
      <vt:lpstr>Implications for ELLs</vt:lpstr>
      <vt:lpstr>Implications for ELLs</vt:lpstr>
      <vt:lpstr>Implications for ELLs</vt:lpstr>
      <vt:lpstr>Implications for ELLs</vt:lpstr>
      <vt:lpstr>Implications for ELLs</vt:lpstr>
      <vt:lpstr>Implications for ELLs</vt:lpstr>
      <vt:lpstr>The simultaneous pursuit of language and content acquisition is absolutely necessary for students' success</vt:lpstr>
      <vt:lpstr>Why Teach Language with Content?</vt:lpstr>
      <vt:lpstr>How to Teach Language with Content?</vt:lpstr>
      <vt:lpstr>What does this look like?  Video Clip from Colorín Colorado “Watch and Learn” Series http://www.colorincolorado.org/multimedia/learn   </vt:lpstr>
      <vt:lpstr>Slide 48</vt:lpstr>
      <vt:lpstr>Tips for Working With the CCSS</vt:lpstr>
      <vt:lpstr>Tips for Working With the CCSS</vt:lpstr>
      <vt:lpstr>Tips for Working With the CCSS</vt:lpstr>
      <vt:lpstr>Tips for Working With the CCSS</vt:lpstr>
      <vt:lpstr>Slide 53</vt:lpstr>
      <vt:lpstr>Slide 54</vt:lpstr>
      <vt:lpstr>Slide 55</vt:lpstr>
      <vt:lpstr>Slide 56</vt:lpstr>
      <vt:lpstr>Slide 57</vt:lpstr>
    </vt:vector>
  </TitlesOfParts>
  <Company>AFT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Common Core State Standards and English Language Learners </dc:title>
  <dc:creator>American Federation of Teachers</dc:creator>
  <cp:lastModifiedBy>American Federation of Teachers</cp:lastModifiedBy>
  <cp:revision>2</cp:revision>
  <dcterms:created xsi:type="dcterms:W3CDTF">2013-01-30T21:04:25Z</dcterms:created>
  <dcterms:modified xsi:type="dcterms:W3CDTF">2013-01-30T21:13:34Z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1825017515</vt:i4>
  </property>
  <property fmtid="{D5CDD505-2E9C-101B-9397-08002B2CF9AE}" pid="3" name="_NewReviewCycle">
    <vt:lpwstr/>
  </property>
  <property fmtid="{D5CDD505-2E9C-101B-9397-08002B2CF9AE}" pid="4" name="_EmailSubject">
    <vt:lpwstr>Your NABE PPT</vt:lpwstr>
  </property>
  <property fmtid="{D5CDD505-2E9C-101B-9397-08002B2CF9AE}" pid="5" name="_AuthorEmail">
    <vt:lpwstr>Glundypo@aft.org</vt:lpwstr>
  </property>
  <property fmtid="{D5CDD505-2E9C-101B-9397-08002B2CF9AE}" pid="6" name="_AuthorEmailDisplayName">
    <vt:lpwstr>Giselle Lundy-Ponce, Educational Issues</vt:lpwstr>
  </property>
</Properties>
</file>